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6" r:id="rId2"/>
    <p:sldId id="271" r:id="rId3"/>
    <p:sldId id="267" r:id="rId4"/>
    <p:sldId id="268" r:id="rId5"/>
    <p:sldId id="292" r:id="rId6"/>
    <p:sldId id="273" r:id="rId7"/>
    <p:sldId id="264" r:id="rId8"/>
    <p:sldId id="266" r:id="rId9"/>
    <p:sldId id="294" r:id="rId10"/>
    <p:sldId id="290" r:id="rId11"/>
    <p:sldId id="276" r:id="rId12"/>
    <p:sldId id="289" r:id="rId13"/>
    <p:sldId id="277" r:id="rId14"/>
    <p:sldId id="278" r:id="rId15"/>
    <p:sldId id="279" r:id="rId16"/>
    <p:sldId id="280" r:id="rId17"/>
    <p:sldId id="281" r:id="rId18"/>
    <p:sldId id="283" r:id="rId19"/>
    <p:sldId id="284" r:id="rId20"/>
    <p:sldId id="285" r:id="rId21"/>
    <p:sldId id="291" r:id="rId22"/>
    <p:sldId id="286" r:id="rId23"/>
    <p:sldId id="287" r:id="rId24"/>
    <p:sldId id="270" r:id="rId25"/>
    <p:sldId id="262" r:id="rId26"/>
    <p:sldId id="260" r:id="rId27"/>
    <p:sldId id="293" r:id="rId28"/>
    <p:sldId id="274" r:id="rId29"/>
    <p:sldId id="282" r:id="rId30"/>
    <p:sldId id="295" r:id="rId31"/>
    <p:sldId id="288" r:id="rId32"/>
  </p:sldIdLst>
  <p:sldSz cx="9144000" cy="6858000" type="screen4x3"/>
  <p:notesSz cx="6791325" cy="9921875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hlink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hlink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65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CCCCFF"/>
    <a:srgbClr val="CC99FF"/>
    <a:srgbClr val="FFCC99"/>
    <a:srgbClr val="FFCCCC"/>
    <a:srgbClr val="FF9900"/>
    <a:srgbClr val="66FF66"/>
    <a:srgbClr val="0000FF"/>
    <a:srgbClr val="0066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0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6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9D066E93-86C3-4664-807D-2BD57E90FE4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4998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32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3288"/>
            <a:ext cx="4981575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24988"/>
            <a:ext cx="29432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8C334EB-8579-4C67-9793-B6C0DAD9411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31626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752E2D8C-3864-4339-A001-AE058B83AD71}" type="slidenum">
              <a:rPr lang="de-DE" altLang="de-DE"/>
              <a:pPr algn="r"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85312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A6FEEA6-61F3-4944-9D29-2D82F612CCF9}" type="slidenum">
              <a:rPr lang="de-DE" altLang="de-DE"/>
              <a:pPr algn="r">
                <a:spcBef>
                  <a:spcPct val="0"/>
                </a:spcBef>
              </a:pPr>
              <a:t>11</a:t>
            </a:fld>
            <a:endParaRPr lang="de-DE" altLang="de-DE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331870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2FA6FC49-9D4C-41E2-ABF1-3F6AD91B90B7}" type="slidenum">
              <a:rPr lang="de-DE" altLang="de-DE"/>
              <a:pPr algn="r">
                <a:spcBef>
                  <a:spcPct val="0"/>
                </a:spcBef>
              </a:pPr>
              <a:t>12</a:t>
            </a:fld>
            <a:endParaRPr lang="de-DE" altLang="de-DE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1367550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4C21F0E5-5665-429A-B9F3-B73138020DF0}" type="slidenum">
              <a:rPr lang="de-DE" altLang="de-DE"/>
              <a:pPr algn="r">
                <a:spcBef>
                  <a:spcPct val="0"/>
                </a:spcBef>
              </a:pPr>
              <a:t>13</a:t>
            </a:fld>
            <a:endParaRPr lang="de-DE" altLang="de-DE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2688444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B51318E-4CFD-447D-83C6-163AA2CBD0B9}" type="slidenum">
              <a:rPr lang="de-DE" altLang="de-DE"/>
              <a:pPr algn="r">
                <a:spcBef>
                  <a:spcPct val="0"/>
                </a:spcBef>
              </a:pPr>
              <a:t>14</a:t>
            </a:fld>
            <a:endParaRPr lang="de-DE" altLang="de-DE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26209219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CBCA66F-5472-465E-A752-C6E0706D7C1E}" type="slidenum">
              <a:rPr lang="de-DE" altLang="de-DE"/>
              <a:pPr algn="r">
                <a:spcBef>
                  <a:spcPct val="0"/>
                </a:spcBef>
              </a:pPr>
              <a:t>15</a:t>
            </a:fld>
            <a:endParaRPr lang="de-DE" altLang="de-DE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5262267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8067B683-B1CB-48B0-903C-32762DE39E47}" type="slidenum">
              <a:rPr lang="de-DE" altLang="de-DE"/>
              <a:pPr algn="r">
                <a:spcBef>
                  <a:spcPct val="0"/>
                </a:spcBef>
              </a:pPr>
              <a:t>16</a:t>
            </a:fld>
            <a:endParaRPr lang="de-DE" altLang="de-DE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975398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10D07A36-28FA-4B59-B86A-0BBD5628B855}" type="slidenum">
              <a:rPr lang="de-DE" altLang="de-DE"/>
              <a:pPr algn="r">
                <a:spcBef>
                  <a:spcPct val="0"/>
                </a:spcBef>
              </a:pPr>
              <a:t>17</a:t>
            </a:fld>
            <a:endParaRPr lang="de-DE" altLang="de-DE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20325009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B2F92C4-7CAC-4485-93F9-E820AFD774BA}" type="slidenum">
              <a:rPr lang="de-DE" altLang="de-DE"/>
              <a:pPr algn="r">
                <a:spcBef>
                  <a:spcPct val="0"/>
                </a:spcBef>
              </a:pPr>
              <a:t>18</a:t>
            </a:fld>
            <a:endParaRPr lang="de-DE" altLang="de-DE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5430333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DB7FB080-DF32-4E03-8C95-971925F09ADA}" type="slidenum">
              <a:rPr lang="de-DE" altLang="de-DE"/>
              <a:pPr algn="r">
                <a:spcBef>
                  <a:spcPct val="0"/>
                </a:spcBef>
              </a:pPr>
              <a:t>19</a:t>
            </a:fld>
            <a:endParaRPr lang="de-DE" altLang="de-D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15318558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C84B1D2-0A95-4288-916E-5608DA29F4D9}" type="slidenum">
              <a:rPr lang="de-DE" altLang="de-DE"/>
              <a:pPr algn="r">
                <a:spcBef>
                  <a:spcPct val="0"/>
                </a:spcBef>
              </a:pPr>
              <a:t>20</a:t>
            </a:fld>
            <a:endParaRPr lang="de-DE" altLang="de-DE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32505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AF1B6EBE-87E3-4F1D-B80D-3E4F4D375200}" type="slidenum">
              <a:rPr lang="de-DE" altLang="de-DE"/>
              <a:pPr algn="r"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23292132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/>
          </a:p>
        </p:txBody>
      </p:sp>
      <p:sp>
        <p:nvSpPr>
          <p:cNvPr id="5018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8856F4EB-31A9-47AA-916F-4824AA334158}" type="slidenum">
              <a:rPr lang="de-DE" altLang="de-DE"/>
              <a:pPr algn="r">
                <a:spcBef>
                  <a:spcPct val="0"/>
                </a:spcBef>
              </a:pPr>
              <a:t>21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257807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AD6D78EE-679D-44D4-98E6-130A12B8FF0D}" type="slidenum">
              <a:rPr lang="de-DE" altLang="de-DE"/>
              <a:pPr algn="r">
                <a:spcBef>
                  <a:spcPct val="0"/>
                </a:spcBef>
              </a:pPr>
              <a:t>22</a:t>
            </a:fld>
            <a:endParaRPr lang="de-DE" altLang="de-DE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15591362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3E5A681-BB64-4CE2-A01C-CE0E68621A2D}" type="slidenum">
              <a:rPr lang="de-DE" altLang="de-DE"/>
              <a:pPr algn="r">
                <a:spcBef>
                  <a:spcPct val="0"/>
                </a:spcBef>
              </a:pPr>
              <a:t>23</a:t>
            </a:fld>
            <a:endParaRPr lang="de-DE" altLang="de-D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8339056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E22938A-E4A9-4E87-A681-A0918D9EB993}" type="slidenum">
              <a:rPr lang="de-DE" altLang="de-DE"/>
              <a:pPr algn="r">
                <a:spcBef>
                  <a:spcPct val="0"/>
                </a:spcBef>
              </a:pPr>
              <a:t>24</a:t>
            </a:fld>
            <a:endParaRPr lang="de-DE" altLang="de-DE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de-DE" altLang="de-DE" sz="1600" smtClean="0">
                <a:latin typeface="Garamond" pitchFamily="18" charset="0"/>
              </a:rPr>
              <a:t>D</a:t>
            </a:r>
            <a:r>
              <a:rPr lang="de-DE" altLang="de-DE" sz="1600" smtClean="0">
                <a:latin typeface="Arial" charset="0"/>
                <a:cs typeface="Arial" charset="0"/>
              </a:rPr>
              <a:t>as Gesamtergebnis wird über eine Tabelle in eine Note umgerechnet, </a:t>
            </a:r>
            <a:br>
              <a:rPr lang="de-DE" altLang="de-DE" sz="1600" smtClean="0">
                <a:latin typeface="Arial" charset="0"/>
                <a:cs typeface="Arial" charset="0"/>
              </a:rPr>
            </a:br>
            <a:r>
              <a:rPr lang="de-DE" altLang="de-DE" sz="1600" smtClean="0">
                <a:latin typeface="Arial" charset="0"/>
                <a:cs typeface="Arial" charset="0"/>
              </a:rPr>
              <a:t>die mit einer Nachkommastelle angegeben wird.</a:t>
            </a:r>
            <a:br>
              <a:rPr lang="de-DE" altLang="de-DE" sz="1600" smtClean="0">
                <a:latin typeface="Arial" charset="0"/>
                <a:cs typeface="Arial" charset="0"/>
              </a:rPr>
            </a:br>
            <a:r>
              <a:rPr lang="de-DE" altLang="de-DE" sz="1600" smtClean="0">
                <a:latin typeface="Arial" charset="0"/>
                <a:cs typeface="Arial" charset="0"/>
              </a:rPr>
              <a:t>Natürlich müssen die Verpflichtungen zum Einbringen von Kursen und die </a:t>
            </a:r>
            <a:br>
              <a:rPr lang="de-DE" altLang="de-DE" sz="1600" smtClean="0">
                <a:latin typeface="Arial" charset="0"/>
                <a:cs typeface="Arial" charset="0"/>
              </a:rPr>
            </a:br>
            <a:r>
              <a:rPr lang="de-DE" altLang="de-DE" sz="1600" smtClean="0">
                <a:latin typeface="Arial" charset="0"/>
                <a:cs typeface="Arial" charset="0"/>
              </a:rPr>
              <a:t>Bedingungen an die Prüfungsfächer eingehalten werden.</a:t>
            </a:r>
            <a:r>
              <a:rPr lang="de-DE" altLang="de-DE" sz="2400" smtClean="0"/>
              <a:t> </a:t>
            </a:r>
          </a:p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19316969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4B422D8-2144-4F5D-9244-1400B66F7EDD}" type="slidenum">
              <a:rPr lang="de-DE" altLang="de-DE"/>
              <a:pPr algn="r">
                <a:spcBef>
                  <a:spcPct val="0"/>
                </a:spcBef>
              </a:pPr>
              <a:t>25</a:t>
            </a:fld>
            <a:endParaRPr lang="de-DE" altLang="de-DE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0937" cy="37211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15196446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9B4AC130-03F1-4B44-94D3-E55DC8E317C4}" type="slidenum">
              <a:rPr lang="de-DE" altLang="de-DE"/>
              <a:pPr algn="r">
                <a:spcBef>
                  <a:spcPct val="0"/>
                </a:spcBef>
              </a:pPr>
              <a:t>26</a:t>
            </a:fld>
            <a:endParaRPr lang="de-DE" altLang="de-DE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0937" cy="372110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9652082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0A29622-459B-406E-8099-20F0B6A82202}" type="slidenum">
              <a:rPr lang="de-DE" altLang="de-DE"/>
              <a:pPr algn="r">
                <a:spcBef>
                  <a:spcPct val="0"/>
                </a:spcBef>
              </a:pPr>
              <a:t>28</a:t>
            </a:fld>
            <a:endParaRPr lang="de-DE" altLang="de-DE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22979676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6CC7FCE3-EDB1-4DEA-B840-E67A251E4730}" type="slidenum">
              <a:rPr lang="de-DE" altLang="de-DE"/>
              <a:pPr algn="r">
                <a:spcBef>
                  <a:spcPct val="0"/>
                </a:spcBef>
              </a:pPr>
              <a:t>29</a:t>
            </a:fld>
            <a:endParaRPr lang="de-DE" altLang="de-DE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8189796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DA377704-3CDE-487A-AD28-A8AB1013EA9A}" type="slidenum">
              <a:rPr lang="de-DE" altLang="de-DE"/>
              <a:pPr algn="r">
                <a:spcBef>
                  <a:spcPct val="0"/>
                </a:spcBef>
              </a:pPr>
              <a:t>31</a:t>
            </a:fld>
            <a:endParaRPr lang="de-DE" altLang="de-DE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4232856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20F80BF-46A3-4BA4-829F-20E7F3804ADD}" type="slidenum">
              <a:rPr lang="de-DE" altLang="de-DE"/>
              <a:pPr algn="r">
                <a:spcBef>
                  <a:spcPct val="0"/>
                </a:spcBef>
              </a:pPr>
              <a:t>3</a:t>
            </a:fld>
            <a:endParaRPr lang="de-DE" altLang="de-DE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883624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F45FED06-48BB-4498-B415-7425D571C0C7}" type="slidenum">
              <a:rPr lang="de-DE" altLang="de-DE"/>
              <a:pPr algn="r">
                <a:spcBef>
                  <a:spcPct val="0"/>
                </a:spcBef>
              </a:pPr>
              <a:t>4</a:t>
            </a:fld>
            <a:endParaRPr lang="de-DE" altLang="de-DE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093505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8C334EB-8579-4C67-9793-B6C0DAD94111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52218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F3D837F-EAC4-4667-9857-38155EE376F4}" type="slidenum">
              <a:rPr lang="de-DE" altLang="de-DE"/>
              <a:pPr algn="r">
                <a:spcBef>
                  <a:spcPct val="0"/>
                </a:spcBef>
              </a:pPr>
              <a:t>6</a:t>
            </a:fld>
            <a:endParaRPr lang="de-DE" altLang="de-DE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143566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10C1155A-9329-4D74-8291-2EEB9C8D1E7B}" type="slidenum">
              <a:rPr lang="de-DE" altLang="de-DE"/>
              <a:pPr algn="r">
                <a:spcBef>
                  <a:spcPct val="0"/>
                </a:spcBef>
              </a:pPr>
              <a:t>7</a:t>
            </a:fld>
            <a:endParaRPr lang="de-DE" altLang="de-DE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460795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0DA9B9B9-1A15-4C60-AD29-FF0E6CB0D624}" type="slidenum">
              <a:rPr lang="de-DE" altLang="de-DE"/>
              <a:pPr algn="r">
                <a:spcBef>
                  <a:spcPct val="0"/>
                </a:spcBef>
              </a:pPr>
              <a:t>8</a:t>
            </a:fld>
            <a:endParaRPr lang="de-DE" altLang="de-DE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3302809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/>
          </a:p>
        </p:txBody>
      </p:sp>
      <p:sp>
        <p:nvSpPr>
          <p:cNvPr id="389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748DB792-EEA8-4EE7-B9BE-90A1E45CC91C}" type="slidenum">
              <a:rPr lang="de-DE" altLang="de-DE"/>
              <a:pPr algn="r">
                <a:spcBef>
                  <a:spcPct val="0"/>
                </a:spcBef>
              </a:pPr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30028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 userDrawn="1"/>
        </p:nvGrpSpPr>
        <p:grpSpPr bwMode="auto">
          <a:xfrm>
            <a:off x="385763" y="188913"/>
            <a:ext cx="7786687" cy="854075"/>
            <a:chOff x="243" y="204"/>
            <a:chExt cx="5211" cy="809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ltGray">
            <a:xfrm>
              <a:off x="357" y="345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ltGray">
            <a:xfrm>
              <a:off x="504" y="693"/>
              <a:ext cx="207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ltGray">
            <a:xfrm>
              <a:off x="442" y="714"/>
              <a:ext cx="269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ltGray">
            <a:xfrm>
              <a:off x="584" y="487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ltGray">
            <a:xfrm>
              <a:off x="243" y="57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gray">
            <a:xfrm>
              <a:off x="499" y="20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gray">
            <a:xfrm>
              <a:off x="272" y="742"/>
              <a:ext cx="5182" cy="2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</p:grpSp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42875"/>
            <a:ext cx="68262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9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  <p:sp>
        <p:nvSpPr>
          <p:cNvPr id="153610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ftr" sz="quarter" idx="10"/>
          </p:nvPr>
        </p:nvSpPr>
        <p:spPr>
          <a:xfrm>
            <a:off x="1376363" y="6245225"/>
            <a:ext cx="6435725" cy="476250"/>
          </a:xfrm>
        </p:spPr>
        <p:txBody>
          <a:bodyPr anchor="b"/>
          <a:lstStyle>
            <a:lvl1pPr eaLnBrk="1" hangingPunct="1">
              <a:defRPr sz="1400" b="0" smtClean="0"/>
            </a:lvl1pPr>
          </a:lstStyle>
          <a:p>
            <a:pPr>
              <a:defRPr/>
            </a:pPr>
            <a:r>
              <a:rPr lang="de-DE" altLang="de-DE"/>
              <a:t>Horst Fromm Alexander-von-Humboldt-Schule</a:t>
            </a:r>
          </a:p>
          <a:p>
            <a:pPr>
              <a:defRPr/>
            </a:pPr>
            <a:endParaRPr lang="de-DE" altLang="de-DE" b="1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812088" y="6219825"/>
            <a:ext cx="1144587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07EFC4D9-A524-48F0-835F-F903CA5AF13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dt" sz="quarter" idx="12"/>
          </p:nvPr>
        </p:nvSpPr>
        <p:spPr>
          <a:xfrm>
            <a:off x="206375" y="6264275"/>
            <a:ext cx="1081088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C7FD6B8E-DB44-4AB7-BAFD-42E54B3A0A4C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9765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E702B5A9-4C02-49E2-9F33-666EE4699A6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C84AD-2AC3-40CB-A36B-AEC0C9E5A4CE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894341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86538" y="279400"/>
            <a:ext cx="2081212" cy="56705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1313" y="279400"/>
            <a:ext cx="6092825" cy="56705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07778798-E795-4F5B-B255-B3A1CA8F5C0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FDB89-9040-4AF7-9ED5-43B2C68B8870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054711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5875" y="279400"/>
            <a:ext cx="6572250" cy="30638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341313" y="1133475"/>
            <a:ext cx="8326437" cy="4816475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1018422E-1168-4740-8A93-25CD57B96F8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7FBEA-8671-422F-8930-8E7C873E2E1A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414803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5875" y="279400"/>
            <a:ext cx="6572250" cy="30638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341313" y="1133475"/>
            <a:ext cx="8326437" cy="4816475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8380D30A-65E1-4556-A5F4-8F5873C3868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70109-FDB1-4035-9466-81BF34F7CCDC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8801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110EAF6F-1CDD-4054-8E56-5F14A05A33A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9E277-4B09-4A07-A745-4DBA436811E5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3166921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915B6BE5-1CA2-4C16-86AC-5170DF1EF8A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1C962-7C45-46DB-86FB-D617855FCC3C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340926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1313" y="1133475"/>
            <a:ext cx="4086225" cy="4816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9938" y="1133475"/>
            <a:ext cx="4087812" cy="4816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0730E50C-55F6-4FF1-AC3C-E7DB516C012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08FE9-4841-4F82-A994-526D5A0377D8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61886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353A66C9-75A4-41EA-AE61-8CD0DA5F659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34574-6AF2-4EFA-83AF-1BD344CC8DEC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5784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8F1DE968-CEDF-4282-8CBA-E189649B095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F33FC-C6A4-491B-9971-E1E8FE2F5669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03024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81AE896C-39FF-4CE1-B84D-69CC6EF1475F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11FA2-B394-4A6E-8B04-DA24B32BB06F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126255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F8AE9B1A-26D8-4622-AFC5-25D14EC1E24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0B6AF-7782-4DBC-81EB-1A9EDE6C8216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223081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Folie </a:t>
            </a:r>
            <a:fld id="{C6420C51-0B06-4A38-AF44-F0581C27F17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33E00-05B0-4348-9801-048EB652A9BF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</p:spTree>
    <p:extLst>
      <p:ext uri="{BB962C8B-B14F-4D97-AF65-F5344CB8AC3E}">
        <p14:creationId xmlns:p14="http://schemas.microsoft.com/office/powerpoint/2010/main" val="411691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85875" y="279400"/>
            <a:ext cx="6572250" cy="306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Informationen zur OAVO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1313" y="1133475"/>
            <a:ext cx="8326437" cy="4816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Eine neue Präsentation</a:t>
            </a:r>
          </a:p>
          <a:p>
            <a:pPr lvl="1"/>
            <a:r>
              <a:rPr lang="de-DE" altLang="de-DE" smtClean="0"/>
              <a:t>zweitens</a:t>
            </a:r>
          </a:p>
          <a:p>
            <a:pPr lvl="2"/>
            <a:r>
              <a:rPr lang="de-DE" altLang="de-DE" smtClean="0"/>
              <a:t>drittens</a:t>
            </a:r>
          </a:p>
          <a:p>
            <a:pPr lvl="1"/>
            <a:r>
              <a:rPr lang="de-DE" altLang="de-DE" smtClean="0"/>
              <a:t>viertens</a:t>
            </a:r>
          </a:p>
          <a:p>
            <a:pPr lvl="2"/>
            <a:r>
              <a:rPr lang="de-DE" altLang="de-DE" smtClean="0"/>
              <a:t>fünftens</a:t>
            </a:r>
          </a:p>
        </p:txBody>
      </p:sp>
      <p:sp>
        <p:nvSpPr>
          <p:cNvPr id="152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443663"/>
            <a:ext cx="2133600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altLang="de-DE"/>
              <a:t>Folie </a:t>
            </a:r>
            <a:fld id="{2690400F-A7BE-406C-A6F9-F17DFC4F311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pic>
        <p:nvPicPr>
          <p:cNvPr id="1029" name="Picture 14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8" y="142875"/>
            <a:ext cx="560387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59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5763" y="6443663"/>
            <a:ext cx="213360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0431A45-4174-47E2-9EEC-B4A69B399EE7}" type="datetime1">
              <a:rPr lang="de-DE" altLang="de-DE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15259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1650" y="6489700"/>
            <a:ext cx="2895600" cy="22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OAVO Horst Fromm</a:t>
            </a:r>
          </a:p>
        </p:txBody>
      </p:sp>
      <p:grpSp>
        <p:nvGrpSpPr>
          <p:cNvPr id="1032" name="Group 28"/>
          <p:cNvGrpSpPr>
            <a:grpSpLocks/>
          </p:cNvGrpSpPr>
          <p:nvPr userDrawn="1"/>
        </p:nvGrpSpPr>
        <p:grpSpPr bwMode="auto">
          <a:xfrm>
            <a:off x="385763" y="142875"/>
            <a:ext cx="7786687" cy="855663"/>
            <a:chOff x="243" y="204"/>
            <a:chExt cx="5211" cy="809"/>
          </a:xfrm>
        </p:grpSpPr>
        <p:sp>
          <p:nvSpPr>
            <p:cNvPr id="1034" name="Rectangle 29"/>
            <p:cNvSpPr>
              <a:spLocks noChangeArrowheads="1"/>
            </p:cNvSpPr>
            <p:nvPr/>
          </p:nvSpPr>
          <p:spPr bwMode="ltGray">
            <a:xfrm>
              <a:off x="357" y="347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5" name="Rectangle 30"/>
            <p:cNvSpPr>
              <a:spLocks noChangeArrowheads="1"/>
            </p:cNvSpPr>
            <p:nvPr/>
          </p:nvSpPr>
          <p:spPr bwMode="ltGray">
            <a:xfrm>
              <a:off x="504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6" name="Rectangle 31"/>
            <p:cNvSpPr>
              <a:spLocks noChangeArrowheads="1"/>
            </p:cNvSpPr>
            <p:nvPr/>
          </p:nvSpPr>
          <p:spPr bwMode="ltGray">
            <a:xfrm>
              <a:off x="442" y="714"/>
              <a:ext cx="269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7" name="Rectangle 32"/>
            <p:cNvSpPr>
              <a:spLocks noChangeArrowheads="1"/>
            </p:cNvSpPr>
            <p:nvPr/>
          </p:nvSpPr>
          <p:spPr bwMode="ltGray">
            <a:xfrm>
              <a:off x="584" y="48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8" name="Rectangle 33"/>
            <p:cNvSpPr>
              <a:spLocks noChangeArrowheads="1"/>
            </p:cNvSpPr>
            <p:nvPr/>
          </p:nvSpPr>
          <p:spPr bwMode="ltGray">
            <a:xfrm>
              <a:off x="243" y="57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39" name="Rectangle 34"/>
            <p:cNvSpPr>
              <a:spLocks noChangeArrowheads="1"/>
            </p:cNvSpPr>
            <p:nvPr/>
          </p:nvSpPr>
          <p:spPr bwMode="gray">
            <a:xfrm>
              <a:off x="499" y="20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  <p:sp>
          <p:nvSpPr>
            <p:cNvPr id="1040" name="Rectangle 35"/>
            <p:cNvSpPr>
              <a:spLocks noChangeArrowheads="1"/>
            </p:cNvSpPr>
            <p:nvPr/>
          </p:nvSpPr>
          <p:spPr bwMode="gray">
            <a:xfrm>
              <a:off x="272" y="743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hlink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de-DE" altLang="de-DE" sz="2400" b="0" smtClean="0">
                <a:solidFill>
                  <a:schemeClr val="tx1"/>
                </a:solidFill>
                <a:latin typeface="Tahoma" pitchFamily="34" charset="0"/>
              </a:endParaRPr>
            </a:p>
          </p:txBody>
        </p:sp>
      </p:grpSp>
      <p:sp>
        <p:nvSpPr>
          <p:cNvPr id="1033" name="Rectangle 43"/>
          <p:cNvSpPr>
            <a:spLocks noChangeArrowheads="1"/>
          </p:cNvSpPr>
          <p:nvPr userDrawn="1"/>
        </p:nvSpPr>
        <p:spPr bwMode="gray">
          <a:xfrm>
            <a:off x="431800" y="6308725"/>
            <a:ext cx="7743825" cy="206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hlink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de-DE" altLang="de-DE" sz="2400" b="0" smtClean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file:///D:\Dokumente%20und%20Einstellungen\Harald\Eigene%20Dateien\AVH\AVH\INFORMAT\Info%20GO%20Koch\einbringen.html" TargetMode="External"/><Relationship Id="rId7" Type="http://schemas.openxmlformats.org/officeDocument/2006/relationships/hyperlink" Target="file:///D:\Dokumente%20und%20Einstellungen\Harald\Eigene%20Dateien\AVH\AVH\INFORMAT\13\prbereich.html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6" Type="http://schemas.openxmlformats.org/officeDocument/2006/relationships/hyperlink" Target="file:///D:\Dokumente%20und%20Einstellungen\Harald\Eigene%20Dateien\AVH\AVH\INFORMAT\13\gkbereich.html" TargetMode="External"/><Relationship Id="rId5" Type="http://schemas.openxmlformats.org/officeDocument/2006/relationships/hyperlink" Target="file:///D:\Dokumente%20und%20Einstellungen\Harald\Eigene%20Dateien\AVH\AVH\INFORMAT\13\lkbereich.html" TargetMode="External"/><Relationship Id="rId4" Type="http://schemas.openxmlformats.org/officeDocument/2006/relationships/hyperlink" Target="file:///D:\Dokumente%20und%20Einstellungen\Harald\Eigene%20Dateien\AVH\AVH\INFORMAT\Info%20GO%20Koch\weitere.html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dirty="0" smtClean="0"/>
              <a:t>Sarah </a:t>
            </a:r>
            <a:r>
              <a:rPr lang="de-DE" altLang="de-DE" sz="1400" dirty="0" err="1" smtClean="0"/>
              <a:t>Hoeller</a:t>
            </a:r>
            <a:r>
              <a:rPr lang="de-DE" altLang="de-DE" sz="1400" dirty="0" smtClean="0"/>
              <a:t>, Alexander-von-Humboldt-Schule</a:t>
            </a:r>
            <a:endParaRPr lang="de-DE" altLang="de-DE" sz="14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400" b="1" dirty="0"/>
          </a:p>
        </p:txBody>
      </p:sp>
      <p:sp>
        <p:nvSpPr>
          <p:cNvPr id="3075" name="Rectangle 13"/>
          <p:cNvSpPr>
            <a:spLocks noGrp="1" noChangeArrowheads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/>
              <a:t>Folie </a:t>
            </a:r>
            <a:fld id="{E5501A81-867B-412F-A545-854B8817B050}" type="slidenum">
              <a:rPr lang="de-DE" altLang="de-DE" sz="14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de-DE" altLang="de-DE" sz="1400"/>
          </a:p>
        </p:txBody>
      </p:sp>
      <p:sp>
        <p:nvSpPr>
          <p:cNvPr id="3076" name="Rectangle 15"/>
          <p:cNvSpPr>
            <a:spLocks noGrp="1" noChangeArrowheads="1"/>
          </p:cNvSpPr>
          <p:nvPr>
            <p:ph type="dt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dirty="0" smtClean="0"/>
              <a:t>Stand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400" dirty="0" smtClean="0"/>
              <a:t>22.10.2019</a:t>
            </a:r>
            <a:endParaRPr lang="de-DE" altLang="de-DE" sz="1400" dirty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68414"/>
            <a:ext cx="7772400" cy="2295602"/>
          </a:xfrm>
          <a:noFill/>
        </p:spPr>
        <p:txBody>
          <a:bodyPr/>
          <a:lstStyle/>
          <a:p>
            <a:pPr algn="ctr" eaLnBrk="1" hangingPunct="1"/>
            <a:r>
              <a:rPr lang="de-DE" altLang="de-DE" dirty="0" smtClean="0"/>
              <a:t>Oberstufen und Abiturverordnung</a:t>
            </a:r>
            <a:br>
              <a:rPr lang="de-DE" altLang="de-DE" dirty="0" smtClean="0"/>
            </a:br>
            <a:r>
              <a:rPr lang="de-DE" altLang="de-DE" dirty="0" smtClean="0"/>
              <a:t>OAVO</a:t>
            </a:r>
            <a:br>
              <a:rPr lang="de-DE" altLang="de-DE" dirty="0" smtClean="0"/>
            </a:br>
            <a:r>
              <a:rPr lang="de-DE" altLang="de-DE" sz="2000" dirty="0"/>
              <a:t>(vom 20.7.2009, zuletzt geändert am </a:t>
            </a:r>
            <a:r>
              <a:rPr lang="de-DE" altLang="de-DE" sz="2000" dirty="0" smtClean="0"/>
              <a:t>01.08.2019)</a:t>
            </a:r>
            <a:r>
              <a:rPr lang="de-DE" altLang="de-DE" sz="2000" dirty="0"/>
              <a:t/>
            </a:r>
            <a:br>
              <a:rPr lang="de-DE" altLang="de-DE" sz="2000" dirty="0"/>
            </a:br>
            <a:r>
              <a:rPr lang="de-DE" altLang="de-DE" sz="2800" dirty="0" smtClean="0"/>
              <a:t/>
            </a:r>
            <a:br>
              <a:rPr lang="de-DE" altLang="de-DE" sz="2800" dirty="0" smtClean="0"/>
            </a:br>
            <a:endParaRPr lang="de-DE" altLang="de-DE" sz="2800" dirty="0" smtClean="0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 dirty="0" smtClean="0"/>
              <a:t>Studienleiterin Sarah </a:t>
            </a:r>
            <a:r>
              <a:rPr lang="de-DE" altLang="de-DE" dirty="0" err="1" smtClean="0"/>
              <a:t>Hoeller</a:t>
            </a:r>
            <a:endParaRPr lang="de-DE" altLang="de-DE" dirty="0" smtClean="0"/>
          </a:p>
          <a:p>
            <a:pPr eaLnBrk="1" hangingPunct="1"/>
            <a:r>
              <a:rPr lang="de-DE" altLang="de-DE" dirty="0" smtClean="0"/>
              <a:t>Alexander-von-Humboldt-Schule</a:t>
            </a:r>
          </a:p>
          <a:p>
            <a:pPr eaLnBrk="1" hangingPunct="1"/>
            <a:r>
              <a:rPr lang="de-DE" altLang="de-DE" dirty="0" smtClean="0"/>
              <a:t>Viernheim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mtClean="0"/>
              <a:t>Unterrichtsversäumnisse</a:t>
            </a:r>
          </a:p>
        </p:txBody>
      </p:sp>
      <p:sp>
        <p:nvSpPr>
          <p:cNvPr id="10243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Folie </a:t>
            </a:r>
            <a:fld id="{0B5D4651-7A7E-4D76-BBEF-C5821E90D01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de-DE" altLang="de-DE" sz="1200" dirty="0"/>
          </a:p>
        </p:txBody>
      </p:sp>
      <p:sp>
        <p:nvSpPr>
          <p:cNvPr id="10244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17B909-EAB4-4F0E-AC7E-FC7D368E3007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0245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0246" name="Textfeld 7"/>
          <p:cNvSpPr txBox="1">
            <a:spLocks noChangeArrowheads="1"/>
          </p:cNvSpPr>
          <p:nvPr/>
        </p:nvSpPr>
        <p:spPr bwMode="auto">
          <a:xfrm>
            <a:off x="522288" y="1133475"/>
            <a:ext cx="801052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/>
              <a:t>Spätestens am 3. Krankheitstag muss eine Benachrichtigung an die Schule (Tutor / Klassenlehrer) vorliegen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 smtClean="0"/>
              <a:t>Die Entschuldigung erfolgt </a:t>
            </a:r>
            <a:r>
              <a:rPr lang="de-DE" altLang="de-DE" sz="2000" dirty="0"/>
              <a:t>durch </a:t>
            </a:r>
            <a:r>
              <a:rPr lang="de-DE" altLang="de-DE" sz="2000" dirty="0" smtClean="0"/>
              <a:t>die Eltern </a:t>
            </a:r>
            <a:r>
              <a:rPr lang="de-DE" altLang="de-DE" sz="2000" dirty="0"/>
              <a:t>oder durch </a:t>
            </a:r>
            <a:r>
              <a:rPr lang="de-DE" altLang="de-DE" sz="2000" dirty="0" smtClean="0"/>
              <a:t>die Schüler/innen </a:t>
            </a:r>
            <a:r>
              <a:rPr lang="de-DE" altLang="de-DE" sz="2000" dirty="0"/>
              <a:t>selbst, falls </a:t>
            </a:r>
            <a:r>
              <a:rPr lang="de-DE" altLang="de-DE" sz="2000" dirty="0" smtClean="0"/>
              <a:t>diese volljährig sind. </a:t>
            </a: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 smtClean="0">
                <a:solidFill>
                  <a:srgbClr val="FF0000"/>
                </a:solidFill>
              </a:rPr>
              <a:t>Entschuldigungsordner</a:t>
            </a:r>
            <a:r>
              <a:rPr lang="de-DE" altLang="de-DE" sz="2000" dirty="0" smtClean="0"/>
              <a:t> </a:t>
            </a:r>
            <a:r>
              <a:rPr lang="de-DE" altLang="de-DE" sz="2000" dirty="0"/>
              <a:t>als Nachweis der </a:t>
            </a:r>
            <a:r>
              <a:rPr lang="de-DE" altLang="de-DE" sz="2000" dirty="0" smtClean="0"/>
              <a:t>Entschuldigungen</a:t>
            </a: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FF0000"/>
                </a:solidFill>
              </a:rPr>
              <a:t>Unentschuldigtes Fehlen von mindestens 6 Tagen innerhalb von sechs zusammenhängenden Wochen kann zum Verweis von der Schule führen. </a:t>
            </a:r>
            <a:endParaRPr lang="de-DE" altLang="de-DE" sz="2000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20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 smtClean="0">
                <a:solidFill>
                  <a:srgbClr val="FF0000"/>
                </a:solidFill>
              </a:rPr>
              <a:t>Bei Leistungsnachweisen (Klausuren etc.) muss der Schüler </a:t>
            </a:r>
            <a:r>
              <a:rPr lang="de-DE" altLang="de-DE" sz="2000" u="sng" dirty="0" smtClean="0">
                <a:solidFill>
                  <a:srgbClr val="FF0000"/>
                </a:solidFill>
              </a:rPr>
              <a:t>an diesem Tag </a:t>
            </a:r>
            <a:r>
              <a:rPr lang="de-DE" altLang="de-DE" sz="2000" dirty="0" smtClean="0">
                <a:solidFill>
                  <a:srgbClr val="FF0000"/>
                </a:solidFill>
              </a:rPr>
              <a:t>telefonisch oder per E-Mail entschuldigt werden. </a:t>
            </a:r>
            <a:endParaRPr lang="de-DE" altLang="de-DE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814377A1-0D9B-4663-BF3D-DAF942871FC5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de-DE" altLang="de-DE" sz="1200"/>
          </a:p>
        </p:txBody>
      </p:sp>
      <p:sp>
        <p:nvSpPr>
          <p:cNvPr id="11267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0732BC7-87A0-4C68-85DB-DBEE5449640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1268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Punkte und Noten</a:t>
            </a:r>
          </a:p>
        </p:txBody>
      </p:sp>
      <p:graphicFrame>
        <p:nvGraphicFramePr>
          <p:cNvPr id="361475" name="Group 3"/>
          <p:cNvGraphicFramePr>
            <a:graphicFrameLocks noGrp="1"/>
          </p:cNvGraphicFramePr>
          <p:nvPr>
            <p:ph idx="1"/>
          </p:nvPr>
        </p:nvGraphicFramePr>
        <p:xfrm>
          <a:off x="341313" y="1133475"/>
          <a:ext cx="8326437" cy="5086351"/>
        </p:xfrm>
        <a:graphic>
          <a:graphicData uri="http://schemas.openxmlformats.org/drawingml/2006/table">
            <a:tbl>
              <a:tblPr/>
              <a:tblGrid>
                <a:gridCol w="2081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7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Punkte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4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15, 14, 13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sehr gut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12, 11, 10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gut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9, 8, 7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befriedigend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6, 5</a:t>
                      </a: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, </a:t>
                      </a: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ausreichend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54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3, 2, 1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mangelhaft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70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Note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ungenügend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312" name="AutoShape 45"/>
          <p:cNvSpPr>
            <a:spLocks noChangeArrowheads="1"/>
          </p:cNvSpPr>
          <p:nvPr/>
        </p:nvSpPr>
        <p:spPr bwMode="auto">
          <a:xfrm>
            <a:off x="2816225" y="2124075"/>
            <a:ext cx="1169988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3" name="AutoShape 46"/>
          <p:cNvSpPr>
            <a:spLocks noChangeArrowheads="1"/>
          </p:cNvSpPr>
          <p:nvPr/>
        </p:nvSpPr>
        <p:spPr bwMode="auto">
          <a:xfrm>
            <a:off x="2862263" y="2889250"/>
            <a:ext cx="1169987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4" name="AutoShape 47"/>
          <p:cNvSpPr>
            <a:spLocks noChangeArrowheads="1"/>
          </p:cNvSpPr>
          <p:nvPr/>
        </p:nvSpPr>
        <p:spPr bwMode="auto">
          <a:xfrm>
            <a:off x="2862263" y="3519488"/>
            <a:ext cx="1169987" cy="134937"/>
          </a:xfrm>
          <a:prstGeom prst="leftRightArrow">
            <a:avLst>
              <a:gd name="adj1" fmla="val 50000"/>
              <a:gd name="adj2" fmla="val 173412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5" name="AutoShape 48"/>
          <p:cNvSpPr>
            <a:spLocks noChangeArrowheads="1"/>
          </p:cNvSpPr>
          <p:nvPr/>
        </p:nvSpPr>
        <p:spPr bwMode="auto">
          <a:xfrm>
            <a:off x="2906713" y="4868863"/>
            <a:ext cx="1169987" cy="134937"/>
          </a:xfrm>
          <a:prstGeom prst="leftRightArrow">
            <a:avLst>
              <a:gd name="adj1" fmla="val 50000"/>
              <a:gd name="adj2" fmla="val 173412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6" name="AutoShape 49"/>
          <p:cNvSpPr>
            <a:spLocks noChangeArrowheads="1"/>
          </p:cNvSpPr>
          <p:nvPr/>
        </p:nvSpPr>
        <p:spPr bwMode="auto">
          <a:xfrm>
            <a:off x="2862263" y="4194175"/>
            <a:ext cx="1169987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11317" name="AutoShape 50"/>
          <p:cNvSpPr>
            <a:spLocks noChangeArrowheads="1"/>
          </p:cNvSpPr>
          <p:nvPr/>
        </p:nvSpPr>
        <p:spPr bwMode="auto">
          <a:xfrm>
            <a:off x="2951163" y="5543550"/>
            <a:ext cx="1169987" cy="134938"/>
          </a:xfrm>
          <a:prstGeom prst="leftRightArrow">
            <a:avLst>
              <a:gd name="adj1" fmla="val 50000"/>
              <a:gd name="adj2" fmla="val 173411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Folie </a:t>
            </a:r>
            <a:fld id="{3C214D56-254C-4506-98B5-DBA72416D52C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de-DE" altLang="de-DE" sz="1200" dirty="0"/>
          </a:p>
        </p:txBody>
      </p:sp>
      <p:sp>
        <p:nvSpPr>
          <p:cNvPr id="1229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058038A-1AA7-45A4-A050-5071E7D1B11C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229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79400"/>
            <a:ext cx="6751638" cy="306388"/>
          </a:xfrm>
        </p:spPr>
        <p:txBody>
          <a:bodyPr/>
          <a:lstStyle/>
          <a:p>
            <a:pPr eaLnBrk="1" hangingPunct="1"/>
            <a:r>
              <a:rPr lang="de-DE" altLang="de-DE" smtClean="0"/>
              <a:t>Mittlerer Abschluss (Realschulabschluss)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2800" dirty="0" smtClean="0"/>
              <a:t>Realschüler</a:t>
            </a:r>
          </a:p>
          <a:p>
            <a:pPr lvl="1" eaLnBrk="1" hangingPunct="1"/>
            <a:r>
              <a:rPr lang="de-DE" altLang="de-DE" sz="2000" dirty="0"/>
              <a:t>e</a:t>
            </a:r>
            <a:r>
              <a:rPr lang="de-DE" altLang="de-DE" sz="2000" dirty="0" smtClean="0"/>
              <a:t>rfolgreicher Abschluss Klasse 10 und Bestehen der Prüfungen</a:t>
            </a:r>
          </a:p>
          <a:p>
            <a:pPr eaLnBrk="1" hangingPunct="1"/>
            <a:r>
              <a:rPr lang="de-DE" altLang="de-DE" sz="2800" dirty="0" smtClean="0"/>
              <a:t>Gymnasiast (G9)</a:t>
            </a:r>
          </a:p>
          <a:p>
            <a:pPr lvl="1" eaLnBrk="1" hangingPunct="1"/>
            <a:r>
              <a:rPr lang="de-DE" altLang="de-DE" sz="2000" dirty="0" smtClean="0"/>
              <a:t>Versetzung in die Einführungsphase E1/E2 der GO </a:t>
            </a:r>
          </a:p>
          <a:p>
            <a:pPr lvl="1" eaLnBrk="1" hangingPunct="1"/>
            <a:r>
              <a:rPr lang="de-DE" altLang="de-DE" sz="2000" dirty="0"/>
              <a:t>b</a:t>
            </a:r>
            <a:r>
              <a:rPr lang="de-DE" altLang="de-DE" sz="2000" dirty="0" smtClean="0"/>
              <a:t>ei Nichtversetzung mittlerer Abschluss, wenn die Versetzungsbedingungen gemäß Realschulzweig erfüllt sind.</a:t>
            </a:r>
          </a:p>
          <a:p>
            <a:pPr eaLnBrk="1" hangingPunct="1"/>
            <a:r>
              <a:rPr lang="de-DE" altLang="de-DE" sz="2800" dirty="0" smtClean="0"/>
              <a:t>Gymnasiast (G8)</a:t>
            </a:r>
            <a:endParaRPr lang="de-DE" altLang="de-DE" sz="2400" dirty="0" smtClean="0"/>
          </a:p>
          <a:p>
            <a:pPr lvl="1" eaLnBrk="1" hangingPunct="1"/>
            <a:r>
              <a:rPr lang="de-DE" altLang="de-DE" sz="2000" dirty="0" smtClean="0"/>
              <a:t>Zulassung zur Qualifikationsphase Q1/Q2 der GO</a:t>
            </a:r>
            <a:endParaRPr lang="de-DE" altLang="de-DE" sz="2400" dirty="0" smtClean="0"/>
          </a:p>
          <a:p>
            <a:pPr lvl="1" eaLnBrk="1" hangingPunct="1"/>
            <a:r>
              <a:rPr lang="de-DE" altLang="de-DE" sz="2000" dirty="0" smtClean="0"/>
              <a:t>Bei Nichtzulassung mittlerer Abschluss, wenn die Versetzungsbedingungen gemäß Realschulzweig erfüllt sind.</a:t>
            </a:r>
            <a:endParaRPr lang="de-DE" altLang="de-DE" dirty="0" smtClean="0"/>
          </a:p>
          <a:p>
            <a:pPr lvl="1" eaLnBrk="1" hangingPunct="1">
              <a:buFont typeface="Wingdings" pitchFamily="2" charset="2"/>
              <a:buNone/>
            </a:pPr>
            <a:endParaRPr lang="de-DE" alt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D2D86FE3-D406-4E53-968D-25305431033A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de-DE" altLang="de-DE" sz="1200"/>
          </a:p>
        </p:txBody>
      </p:sp>
      <p:sp>
        <p:nvSpPr>
          <p:cNvPr id="1331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70E9538-562E-46F4-BD08-3258501A127F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331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533400" y="304800"/>
            <a:ext cx="777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de-DE" altLang="de-DE" sz="4400" b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>
                <a:cs typeface="Times New Roman" pitchFamily="18" charset="0"/>
              </a:rPr>
              <a:t>Zulassungsbedingungen zur Qualifikationsphase</a:t>
            </a:r>
            <a:endParaRPr lang="de-DE" altLang="de-DE" smtClean="0"/>
          </a:p>
        </p:txBody>
      </p:sp>
      <p:graphicFrame>
        <p:nvGraphicFramePr>
          <p:cNvPr id="363561" name="Group 41"/>
          <p:cNvGraphicFramePr>
            <a:graphicFrameLocks noGrp="1"/>
          </p:cNvGraphicFramePr>
          <p:nvPr>
            <p:ph idx="1"/>
          </p:nvPr>
        </p:nvGraphicFramePr>
        <p:xfrm>
          <a:off x="341313" y="1133475"/>
          <a:ext cx="8324850" cy="2436814"/>
        </p:xfrm>
        <a:graphic>
          <a:graphicData uri="http://schemas.openxmlformats.org/drawingml/2006/table">
            <a:tbl>
              <a:tblPr/>
              <a:tblGrid>
                <a:gridCol w="416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1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Alle Fächer mit mindestens 05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 Fach unter 05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mit Ausgleich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7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Zwei Fächer unter 05 P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mit Ausgleich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1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Mehr als zwei Fächer unter 05 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Keine 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3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Zwei „Hauptfächer“ unter 05 P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Keine Zulassung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345" name="Text Box 26"/>
          <p:cNvSpPr txBox="1">
            <a:spLocks noChangeArrowheads="1"/>
          </p:cNvSpPr>
          <p:nvPr/>
        </p:nvSpPr>
        <p:spPr bwMode="auto">
          <a:xfrm>
            <a:off x="431800" y="4284663"/>
            <a:ext cx="8326438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 dirty="0"/>
              <a:t>„Hauptfächer“: Deutsch, Englisch, Französisch, </a:t>
            </a:r>
            <a:r>
              <a:rPr lang="de-DE" altLang="de-DE" sz="2000" b="0" dirty="0" smtClean="0"/>
              <a:t>Spanisch, </a:t>
            </a:r>
            <a:r>
              <a:rPr lang="de-DE" altLang="de-DE" sz="2000" b="0" dirty="0"/>
              <a:t>Mathematik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altLang="de-DE" sz="2000" b="0" dirty="0"/>
              <a:t>Hauptfächer können nur durch Hauptfächer ausgeglichen werden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altLang="de-DE" sz="2000" b="0" dirty="0"/>
              <a:t>Ausgleich durch einmal 10 P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de-DE" altLang="de-DE" sz="2000" b="0" dirty="0"/>
              <a:t>Ausgleich durch zweimal 07 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752A08D1-4D9A-4D07-9FA7-FBA4DD33F69B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de-DE" altLang="de-DE" sz="1200"/>
          </a:p>
        </p:txBody>
      </p:sp>
      <p:sp>
        <p:nvSpPr>
          <p:cNvPr id="1433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4B4752-AAF7-4F1D-A2DF-0DF7010320B2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434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Mit Ausgleich versetzt</a:t>
            </a:r>
          </a:p>
        </p:txBody>
      </p:sp>
      <p:graphicFrame>
        <p:nvGraphicFramePr>
          <p:cNvPr id="365571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33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385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00B050"/>
                </a:solidFill>
                <a:latin typeface="Tahoma" pitchFamily="34" charset="0"/>
              </a:rPr>
              <a:t>Ausgleich</a:t>
            </a:r>
            <a:r>
              <a:rPr lang="de-DE" altLang="de-DE" sz="1800" b="0" dirty="0">
                <a:latin typeface="Tahoma" pitchFamily="34" charset="0"/>
              </a:rPr>
              <a:t> durch: 	Mathematik mit Deutsch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latin typeface="Tahoma" pitchFamily="34" charset="0"/>
              </a:rPr>
              <a:t>	Politik und Wirtschaft mit Ethik und Sport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90F46488-1F33-4759-A6FA-A754A4A60EB4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de-DE" altLang="de-DE" sz="1200"/>
          </a:p>
        </p:txBody>
      </p:sp>
      <p:sp>
        <p:nvSpPr>
          <p:cNvPr id="15363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1EAF32-9348-41B0-A120-2696CF919E4F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5364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Keine Zulassung (1)</a:t>
            </a:r>
          </a:p>
        </p:txBody>
      </p:sp>
      <p:graphicFrame>
        <p:nvGraphicFramePr>
          <p:cNvPr id="367619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409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149475" indent="-2149475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k</a:t>
            </a:r>
            <a:r>
              <a:rPr lang="de-DE" altLang="de-DE" sz="1800" b="0" dirty="0" smtClean="0">
                <a:solidFill>
                  <a:srgbClr val="FF0000"/>
                </a:solidFill>
                <a:latin typeface="Tahoma" pitchFamily="34" charset="0"/>
              </a:rPr>
              <a:t>ein </a:t>
            </a: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Ausgleich</a:t>
            </a:r>
            <a:r>
              <a:rPr lang="de-DE" altLang="de-DE" sz="1800" b="0" dirty="0">
                <a:latin typeface="Tahoma" pitchFamily="34" charset="0"/>
              </a:rPr>
              <a:t>: 	HF muss mit 10P in einem HF oder</a:t>
            </a:r>
            <a:br>
              <a:rPr lang="de-DE" altLang="de-DE" sz="1800" b="0" dirty="0">
                <a:latin typeface="Tahoma" pitchFamily="34" charset="0"/>
              </a:rPr>
            </a:br>
            <a:r>
              <a:rPr lang="de-DE" altLang="de-DE" sz="1800" b="0" dirty="0">
                <a:latin typeface="Tahoma" pitchFamily="34" charset="0"/>
              </a:rPr>
              <a:t>7P in zwei HF ausgeglichen werden.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B0C0E0FA-82D1-474C-92DA-4AF23130FD9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de-DE" altLang="de-DE" sz="1200"/>
          </a:p>
        </p:txBody>
      </p:sp>
      <p:sp>
        <p:nvSpPr>
          <p:cNvPr id="16387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AFCDDA-C987-4537-B101-5C7FF9DE67D8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6388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9400"/>
            <a:ext cx="6572250" cy="306388"/>
          </a:xfrm>
        </p:spPr>
        <p:txBody>
          <a:bodyPr/>
          <a:lstStyle/>
          <a:p>
            <a:pPr eaLnBrk="1" hangingPunct="1"/>
            <a:r>
              <a:rPr lang="de-DE" altLang="de-DE" smtClean="0"/>
              <a:t>Keine Zulassung (2)</a:t>
            </a:r>
          </a:p>
        </p:txBody>
      </p:sp>
      <p:graphicFrame>
        <p:nvGraphicFramePr>
          <p:cNvPr id="369667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433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149475" indent="-2149475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k</a:t>
            </a:r>
            <a:r>
              <a:rPr lang="de-DE" altLang="de-DE" sz="1800" b="0" dirty="0" smtClean="0">
                <a:solidFill>
                  <a:srgbClr val="FF0000"/>
                </a:solidFill>
                <a:latin typeface="Tahoma" pitchFamily="34" charset="0"/>
              </a:rPr>
              <a:t>ein </a:t>
            </a: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Ausgleich</a:t>
            </a:r>
            <a:r>
              <a:rPr lang="de-DE" altLang="de-DE" sz="1800" b="0" dirty="0">
                <a:latin typeface="Tahoma" pitchFamily="34" charset="0"/>
              </a:rPr>
              <a:t>: 	</a:t>
            </a:r>
            <a:r>
              <a:rPr lang="de-DE" altLang="de-DE" sz="1800" b="0" dirty="0" smtClean="0">
                <a:latin typeface="Tahoma" pitchFamily="34" charset="0"/>
              </a:rPr>
              <a:t>zwei </a:t>
            </a:r>
            <a:r>
              <a:rPr lang="de-DE" altLang="de-DE" sz="1800" b="0" dirty="0">
                <a:latin typeface="Tahoma" pitchFamily="34" charset="0"/>
              </a:rPr>
              <a:t>Hauptfächer unter 5 Punkten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17D107E1-CDA0-4110-9550-32A4AF3962F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de-DE" altLang="de-DE" sz="1200"/>
          </a:p>
        </p:txBody>
      </p:sp>
      <p:sp>
        <p:nvSpPr>
          <p:cNvPr id="1741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DB9ECA-8894-4495-8F22-C287012C5D65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741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Keine Zulassung (3)</a:t>
            </a:r>
          </a:p>
        </p:txBody>
      </p:sp>
      <p:graphicFrame>
        <p:nvGraphicFramePr>
          <p:cNvPr id="371715" name="Group 3"/>
          <p:cNvGraphicFramePr>
            <a:graphicFrameLocks noGrp="1"/>
          </p:cNvGraphicFramePr>
          <p:nvPr>
            <p:ph idx="1"/>
          </p:nvPr>
        </p:nvGraphicFramePr>
        <p:xfrm>
          <a:off x="881063" y="1089025"/>
          <a:ext cx="6724650" cy="3060785"/>
        </p:xfrm>
        <a:graphic>
          <a:graphicData uri="http://schemas.openxmlformats.org/drawingml/2006/table">
            <a:tbl>
              <a:tblPr/>
              <a:tblGrid>
                <a:gridCol w="1643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6311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1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2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3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Pol/Wirtsch.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Ethik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1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</a:p>
                  </a:txBody>
                  <a:tcPr marT="45700" marB="457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00" marB="45700"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</a:p>
                  </a:txBody>
                  <a:tcPr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457" name="Text Box 52"/>
          <p:cNvSpPr txBox="1">
            <a:spLocks noChangeArrowheads="1"/>
          </p:cNvSpPr>
          <p:nvPr/>
        </p:nvSpPr>
        <p:spPr bwMode="auto">
          <a:xfrm>
            <a:off x="927100" y="4689475"/>
            <a:ext cx="6705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149475" indent="-2149475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tabLst>
                <a:tab pos="214947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14947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k</a:t>
            </a:r>
            <a:r>
              <a:rPr lang="de-DE" altLang="de-DE" sz="1800" b="0" dirty="0" smtClean="0">
                <a:solidFill>
                  <a:srgbClr val="FF0000"/>
                </a:solidFill>
                <a:latin typeface="Tahoma" pitchFamily="34" charset="0"/>
              </a:rPr>
              <a:t>ein </a:t>
            </a:r>
            <a:r>
              <a:rPr lang="de-DE" altLang="de-DE" sz="1800" b="0" dirty="0">
                <a:solidFill>
                  <a:srgbClr val="FF0000"/>
                </a:solidFill>
                <a:latin typeface="Tahoma" pitchFamily="34" charset="0"/>
              </a:rPr>
              <a:t>Ausgleich</a:t>
            </a:r>
            <a:r>
              <a:rPr lang="de-DE" altLang="de-DE" sz="1800" b="0" dirty="0">
                <a:latin typeface="Tahoma" pitchFamily="34" charset="0"/>
              </a:rPr>
              <a:t>: 	</a:t>
            </a:r>
            <a:r>
              <a:rPr lang="de-DE" altLang="de-DE" sz="1800" b="0" dirty="0" smtClean="0">
                <a:latin typeface="Tahoma" pitchFamily="34" charset="0"/>
              </a:rPr>
              <a:t>mehr </a:t>
            </a:r>
            <a:r>
              <a:rPr lang="de-DE" altLang="de-DE" sz="1800" b="0" dirty="0">
                <a:latin typeface="Tahoma" pitchFamily="34" charset="0"/>
              </a:rPr>
              <a:t>als zwei Fächer unter 5 Punkten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DEFF94AE-272F-4276-85C6-A5183DBBA0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de-DE" altLang="de-DE" sz="1200"/>
          </a:p>
        </p:txBody>
      </p:sp>
      <p:sp>
        <p:nvSpPr>
          <p:cNvPr id="1843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7995B2-4A8D-41B6-9463-CCB98A947755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843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33363"/>
            <a:ext cx="6616700" cy="381000"/>
          </a:xfrm>
        </p:spPr>
        <p:txBody>
          <a:bodyPr/>
          <a:lstStyle/>
          <a:p>
            <a:pPr eaLnBrk="1" hangingPunct="1"/>
            <a:r>
              <a:rPr lang="de-DE" altLang="de-DE" smtClean="0"/>
              <a:t>Fächer in der Qualifikationsphase</a:t>
            </a:r>
          </a:p>
        </p:txBody>
      </p:sp>
      <p:graphicFrame>
        <p:nvGraphicFramePr>
          <p:cNvPr id="375840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835404"/>
              </p:ext>
            </p:extLst>
          </p:nvPr>
        </p:nvGraphicFramePr>
        <p:xfrm>
          <a:off x="390525" y="1389063"/>
          <a:ext cx="8229600" cy="4629151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1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67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II</a:t>
                      </a: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III</a:t>
                      </a: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8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Pflicht-fächer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 Englisch Französisch</a:t>
                      </a:r>
                      <a:b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Spanisch </a:t>
                      </a:r>
                      <a:b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  <a:b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Musik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Politik und Wirtschaft  Geschichte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eine Religionslehre</a:t>
                      </a:r>
                      <a:b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Ethik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 Physik  </a:t>
                      </a:r>
                      <a:b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 </a:t>
                      </a:r>
                      <a:b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Sport</a:t>
                      </a:r>
                    </a:p>
                  </a:txBody>
                  <a:tcPr marT="45726" marB="45726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151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Frei-willige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Fächer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weitere Fremdsprache</a:t>
                      </a:r>
                      <a:b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(wenn im Stundenplan möglich)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Erdkunde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 bilingual auf Englisch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Informatik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A3009BE7-BCB2-4EC3-BCEF-BE464ABC5E26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de-DE" altLang="de-DE" sz="1200"/>
          </a:p>
        </p:txBody>
      </p:sp>
      <p:sp>
        <p:nvSpPr>
          <p:cNvPr id="1945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F56C94-2B28-42F6-9ECB-72DF189457B6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1946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9400"/>
            <a:ext cx="6661150" cy="358775"/>
          </a:xfrm>
        </p:spPr>
        <p:txBody>
          <a:bodyPr/>
          <a:lstStyle/>
          <a:p>
            <a:pPr eaLnBrk="1" hangingPunct="1"/>
            <a:r>
              <a:rPr lang="de-DE" altLang="de-DE" smtClean="0">
                <a:cs typeface="Arial" charset="0"/>
              </a:rPr>
              <a:t>Belegungsplan Realschüler (Qualifikationsphase)</a:t>
            </a:r>
          </a:p>
        </p:txBody>
      </p:sp>
      <p:graphicFrame>
        <p:nvGraphicFramePr>
          <p:cNvPr id="37785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083450"/>
              </p:ext>
            </p:extLst>
          </p:nvPr>
        </p:nvGraphicFramePr>
        <p:xfrm>
          <a:off x="381000" y="1066800"/>
          <a:ext cx="8534400" cy="4454525"/>
        </p:xfrm>
        <a:graphic>
          <a:graphicData uri="http://schemas.openxmlformats.org/drawingml/2006/table">
            <a:tbl>
              <a:tblPr/>
              <a:tblGrid>
                <a:gridCol w="292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Fach/HJ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Bemerkungen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5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FS: EN</a:t>
                      </a: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FS: SP (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für Anfänger)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KU oder MU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PW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ER; KR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oder Ethik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17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NW: BI, CH oder PH</a:t>
                      </a:r>
                      <a:r>
                        <a:rPr kumimoji="0" lang="de-DE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NW: BI, CH, PH</a:t>
                      </a:r>
                      <a:r>
                        <a:rPr kumimoji="0" lang="de-DE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od. INF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9555" name="Text Box 96"/>
          <p:cNvSpPr txBox="1">
            <a:spLocks noChangeArrowheads="1"/>
          </p:cNvSpPr>
          <p:nvPr/>
        </p:nvSpPr>
        <p:spPr bwMode="auto">
          <a:xfrm>
            <a:off x="431800" y="5768975"/>
            <a:ext cx="754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/>
              <a:t>Alle Kurse, die belegt werden, erscheinen im Abiturzeugnis.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15DA2A11-8E29-4DC0-9C21-25AFB1AF7DD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409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7843D0-AA3F-49D6-A136-A90E6AE2F6A6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410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 smtClean="0"/>
              <a:t>OAVO Sarah </a:t>
            </a:r>
            <a:r>
              <a:rPr lang="de-DE" altLang="de-DE" sz="1200" dirty="0" err="1" smtClean="0"/>
              <a:t>Hoeller</a:t>
            </a:r>
            <a:endParaRPr lang="de-DE" altLang="de-DE" sz="1200" dirty="0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Übersicht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313" y="1403350"/>
            <a:ext cx="8326437" cy="4275900"/>
          </a:xfrm>
        </p:spPr>
        <p:txBody>
          <a:bodyPr/>
          <a:lstStyle/>
          <a:p>
            <a:pPr eaLnBrk="1" hangingPunct="1"/>
            <a:r>
              <a:rPr lang="de-DE" altLang="de-DE" sz="2800" dirty="0" smtClean="0"/>
              <a:t>Aufnahme in die GO</a:t>
            </a:r>
          </a:p>
          <a:p>
            <a:pPr eaLnBrk="1" hangingPunct="1"/>
            <a:r>
              <a:rPr lang="de-DE" altLang="de-DE" sz="2800" dirty="0" smtClean="0">
                <a:cs typeface="Arial" charset="0"/>
              </a:rPr>
              <a:t>Zeitplan der gymnasialen Oberstufe </a:t>
            </a:r>
          </a:p>
          <a:p>
            <a:pPr eaLnBrk="1" hangingPunct="1"/>
            <a:r>
              <a:rPr lang="de-DE" altLang="de-DE" sz="2800" dirty="0" smtClean="0"/>
              <a:t>Fächer in der Einführungsphase</a:t>
            </a:r>
          </a:p>
          <a:p>
            <a:pPr eaLnBrk="1" hangingPunct="1"/>
            <a:r>
              <a:rPr lang="de-DE" altLang="de-DE" sz="2800" dirty="0" smtClean="0">
                <a:cs typeface="Times New Roman" pitchFamily="18" charset="0"/>
              </a:rPr>
              <a:t>Zulassungsbedingungen zur Qualifikationsphase </a:t>
            </a:r>
          </a:p>
          <a:p>
            <a:pPr eaLnBrk="1" hangingPunct="1"/>
            <a:r>
              <a:rPr lang="de-DE" altLang="de-DE" sz="2800" dirty="0" smtClean="0"/>
              <a:t>Fächer in der Qualifikationsphase</a:t>
            </a:r>
          </a:p>
          <a:p>
            <a:pPr eaLnBrk="1" hangingPunct="1"/>
            <a:r>
              <a:rPr lang="de-DE" altLang="de-DE" sz="2800" dirty="0" smtClean="0">
                <a:cs typeface="Arial" charset="0"/>
              </a:rPr>
              <a:t>„Fachabitur“ (SFHR)</a:t>
            </a:r>
          </a:p>
          <a:p>
            <a:pPr eaLnBrk="1" hangingPunct="1"/>
            <a:r>
              <a:rPr lang="de-DE" altLang="de-DE" sz="2800" dirty="0" smtClean="0">
                <a:cs typeface="Arial" charset="0"/>
              </a:rPr>
              <a:t>Abitur</a:t>
            </a:r>
            <a:r>
              <a:rPr lang="de-DE" altLang="de-DE" sz="2400" dirty="0" smtClean="0"/>
              <a:t> </a:t>
            </a:r>
          </a:p>
          <a:p>
            <a:pPr eaLnBrk="1" hangingPunct="1"/>
            <a:r>
              <a:rPr lang="de-DE" altLang="de-DE" sz="2800" dirty="0"/>
              <a:t>f</a:t>
            </a:r>
            <a:r>
              <a:rPr lang="de-DE" altLang="de-DE" sz="2800" dirty="0" smtClean="0"/>
              <a:t>ächerübergreifende Projekte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A2E82DC3-DAD7-4C9E-936A-7FF54B795E01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de-DE" altLang="de-DE" sz="1200"/>
          </a:p>
        </p:txBody>
      </p:sp>
      <p:sp>
        <p:nvSpPr>
          <p:cNvPr id="20483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F2A48F-CF1C-42F6-B6EE-8D151DFD6EF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0484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79400"/>
            <a:ext cx="7053262" cy="347663"/>
          </a:xfrm>
        </p:spPr>
        <p:txBody>
          <a:bodyPr/>
          <a:lstStyle/>
          <a:p>
            <a:pPr eaLnBrk="1" hangingPunct="1"/>
            <a:r>
              <a:rPr lang="de-DE" altLang="de-DE" smtClean="0">
                <a:cs typeface="Arial" charset="0"/>
              </a:rPr>
              <a:t>Belegungsplan Gymnasialschüler (Qualifikationsphase)</a:t>
            </a:r>
          </a:p>
        </p:txBody>
      </p:sp>
      <p:graphicFrame>
        <p:nvGraphicFramePr>
          <p:cNvPr id="379907" name="Group 3"/>
          <p:cNvGraphicFramePr>
            <a:graphicFrameLocks noGrp="1"/>
          </p:cNvGraphicFramePr>
          <p:nvPr/>
        </p:nvGraphicFramePr>
        <p:xfrm>
          <a:off x="381000" y="1066800"/>
          <a:ext cx="8534400" cy="4435666"/>
        </p:xfrm>
        <a:graphic>
          <a:graphicData uri="http://schemas.openxmlformats.org/drawingml/2006/table">
            <a:tbl>
              <a:tblPr/>
              <a:tblGrid>
                <a:gridCol w="292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6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Fach/HJ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Q2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Q4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Bemerkungen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72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FS: EN</a:t>
                      </a: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FS: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FR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2. Naturwissensch.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20">
                      <a:fgClr>
                        <a:schemeClr val="hlink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KU oder MU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PW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empfehlenswert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ER; KR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oder Ethik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MA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NW: BI, CH oder PH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NW: BI, CH, PH od. INF</a:t>
                      </a:r>
                      <a:r>
                        <a:rPr kumimoji="0" lang="de-DE" altLang="de-DE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 2. Fremdsprache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pct30">
                      <a:fgClr>
                        <a:srgbClr val="FFFF66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0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Sport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0579" name="Text Box 96"/>
          <p:cNvSpPr txBox="1">
            <a:spLocks noChangeArrowheads="1"/>
          </p:cNvSpPr>
          <p:nvPr/>
        </p:nvSpPr>
        <p:spPr bwMode="auto">
          <a:xfrm>
            <a:off x="385763" y="5724525"/>
            <a:ext cx="7543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/>
              <a:t>Alle Kurse, die belegt werden, erscheinen im Abiturzeugnis.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smtClean="0"/>
              <a:t>Freiwillige Wiederholungen</a:t>
            </a:r>
          </a:p>
        </p:txBody>
      </p:sp>
      <p:sp>
        <p:nvSpPr>
          <p:cNvPr id="21507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94B9E137-747B-4D84-801D-4713FB7669FB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de-DE" altLang="de-DE" sz="1200"/>
          </a:p>
        </p:txBody>
      </p:sp>
      <p:sp>
        <p:nvSpPr>
          <p:cNvPr id="21508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71172A-0A93-4899-BA8F-FFC60C084554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1509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1510" name="Textfeld 6"/>
          <p:cNvSpPr txBox="1">
            <a:spLocks noChangeArrowheads="1"/>
          </p:cNvSpPr>
          <p:nvPr/>
        </p:nvSpPr>
        <p:spPr bwMode="auto">
          <a:xfrm>
            <a:off x="881063" y="1403350"/>
            <a:ext cx="738187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u="sng" dirty="0"/>
              <a:t>Rücktritt von Q1/Q2 in die Einführungsphase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w</a:t>
            </a:r>
            <a:r>
              <a:rPr lang="de-DE" altLang="de-DE" sz="1800" dirty="0" smtClean="0"/>
              <a:t>ird </a:t>
            </a:r>
            <a:r>
              <a:rPr lang="de-DE" altLang="de-DE" sz="1800" dirty="0"/>
              <a:t>in der Regel auf Antrag genehmigt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>
                <a:solidFill>
                  <a:srgbClr val="FF0000"/>
                </a:solidFill>
              </a:rPr>
              <a:t>Zulassung zur </a:t>
            </a:r>
            <a:r>
              <a:rPr lang="de-DE" altLang="de-DE" sz="1800" dirty="0" smtClean="0">
                <a:solidFill>
                  <a:srgbClr val="FF0000"/>
                </a:solidFill>
              </a:rPr>
              <a:t>Q-Phase </a:t>
            </a:r>
            <a:r>
              <a:rPr lang="de-DE" altLang="de-DE" sz="1800" dirty="0">
                <a:solidFill>
                  <a:srgbClr val="FF0000"/>
                </a:solidFill>
              </a:rPr>
              <a:t>muss erneut </a:t>
            </a:r>
            <a:r>
              <a:rPr lang="de-DE" altLang="de-DE" sz="1800" dirty="0" smtClean="0">
                <a:solidFill>
                  <a:srgbClr val="FF0000"/>
                </a:solidFill>
              </a:rPr>
              <a:t>erworben werden</a:t>
            </a:r>
            <a:r>
              <a:rPr lang="de-DE" altLang="de-DE" sz="1800" dirty="0">
                <a:solidFill>
                  <a:srgbClr val="FF0000"/>
                </a:solidFill>
              </a:rPr>
              <a:t>!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endParaRPr lang="de-DE" altLang="de-DE" sz="18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u="sng" dirty="0"/>
              <a:t>Freiwillige Wiederholung der Q1/Q2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Wiederholung Q1/Q2 auf Antrag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Entscheidung durch die Zeugniskonferenz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b</a:t>
            </a:r>
            <a:r>
              <a:rPr lang="de-DE" altLang="de-DE" sz="1800" dirty="0" smtClean="0"/>
              <a:t>ei </a:t>
            </a:r>
            <a:r>
              <a:rPr lang="de-DE" altLang="de-DE" sz="1800" dirty="0"/>
              <a:t>gravierenden Pflichtverletzungen ist Ablehnung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endParaRPr lang="de-DE" altLang="de-DE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800" u="sng" dirty="0"/>
              <a:t>Freiwillige Wiederholung der Q3/Q4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Wiederholung auf Antrag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Entscheidung durch die Zeugniskonferenz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b</a:t>
            </a:r>
            <a:r>
              <a:rPr lang="de-DE" altLang="de-DE" sz="1800" dirty="0" smtClean="0"/>
              <a:t>ei </a:t>
            </a:r>
            <a:r>
              <a:rPr lang="de-DE" altLang="de-DE" sz="1800" dirty="0"/>
              <a:t>gravierenden Pflichtverletzungen ist Ablehnung möglich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r>
              <a:rPr lang="de-DE" altLang="de-DE" sz="1800" dirty="0"/>
              <a:t>b</a:t>
            </a:r>
            <a:r>
              <a:rPr lang="de-DE" altLang="de-DE" sz="1800" dirty="0" smtClean="0"/>
              <a:t>ei </a:t>
            </a:r>
            <a:r>
              <a:rPr lang="de-DE" altLang="de-DE" sz="1800" dirty="0"/>
              <a:t>nicht bestandener Abiturprüfung kann Q3/Q4 </a:t>
            </a:r>
            <a:r>
              <a:rPr lang="de-DE" altLang="de-DE" sz="1800" dirty="0" smtClean="0"/>
              <a:t>einmal </a:t>
            </a:r>
            <a:br>
              <a:rPr lang="de-DE" altLang="de-DE" sz="1800" dirty="0" smtClean="0"/>
            </a:br>
            <a:r>
              <a:rPr lang="de-DE" altLang="de-DE" sz="1800" dirty="0" smtClean="0"/>
              <a:t>  wiederholt </a:t>
            </a:r>
            <a:r>
              <a:rPr lang="de-DE" altLang="de-DE" sz="1800" dirty="0"/>
              <a:t>werden.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</a:pPr>
            <a:endParaRPr lang="de-DE" altLang="de-DE" sz="1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6533ABD-317E-4385-99DA-23972C09CF42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de-DE" altLang="de-DE" sz="1200"/>
          </a:p>
        </p:txBody>
      </p:sp>
      <p:sp>
        <p:nvSpPr>
          <p:cNvPr id="22531" name="Datumsplatzhalter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BC4845-0D72-459B-A411-3CFCA9F80EFE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2532" name="Fußzeilenplatzhalt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41425" y="279400"/>
            <a:ext cx="6210300" cy="352425"/>
          </a:xfrm>
        </p:spPr>
        <p:txBody>
          <a:bodyPr/>
          <a:lstStyle/>
          <a:p>
            <a:pPr eaLnBrk="1" hangingPunct="1"/>
            <a:r>
              <a:rPr lang="de-DE" altLang="de-DE" smtClean="0"/>
              <a:t>Leistungsfächer in der Qualifikationsphase</a:t>
            </a:r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609599" y="1143000"/>
            <a:ext cx="832788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Wahl von </a:t>
            </a:r>
            <a:r>
              <a:rPr lang="de-DE" altLang="de-DE" sz="2400" u="sng" dirty="0">
                <a:solidFill>
                  <a:srgbClr val="000000"/>
                </a:solidFill>
                <a:cs typeface="Times New Roman" pitchFamily="18" charset="0"/>
              </a:rPr>
              <a:t>2 Leistungsfächern (LF</a:t>
            </a:r>
            <a:r>
              <a:rPr lang="de-DE" altLang="de-DE" sz="2400" u="sng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de-DE" altLang="de-DE" sz="2400" b="0" dirty="0" smtClean="0">
                <a:solidFill>
                  <a:srgbClr val="000000"/>
                </a:solidFill>
                <a:cs typeface="Times New Roman" pitchFamily="18" charset="0"/>
              </a:rPr>
              <a:t>. Zur Wahl stehen i.d.R.:</a:t>
            </a:r>
            <a:endParaRPr lang="de-DE" altLang="de-DE" sz="2400" u="sng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 </a:t>
            </a:r>
            <a:r>
              <a:rPr lang="de-DE" altLang="de-DE" sz="2400" b="0" dirty="0" smtClean="0">
                <a:solidFill>
                  <a:srgbClr val="000000"/>
                </a:solidFill>
                <a:cs typeface="Times New Roman" pitchFamily="18" charset="0"/>
              </a:rPr>
              <a:t>    </a:t>
            </a:r>
            <a:r>
              <a:rPr lang="de-DE" altLang="de-DE" sz="2400" b="0" dirty="0">
                <a:solidFill>
                  <a:srgbClr val="FFFF00"/>
                </a:solidFill>
                <a:cs typeface="Times New Roman" pitchFamily="18" charset="0"/>
              </a:rPr>
              <a:t>AUFGABENFELD    I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:   </a:t>
            </a:r>
            <a:r>
              <a:rPr lang="de-DE" altLang="de-DE" sz="2400" b="0" dirty="0">
                <a:cs typeface="Times New Roman" pitchFamily="18" charset="0"/>
              </a:rPr>
              <a:t>DE, EN, FR</a:t>
            </a:r>
            <a:r>
              <a:rPr lang="de-DE" altLang="de-DE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de-DE" altLang="de-DE" sz="2400" b="0" dirty="0">
                <a:solidFill>
                  <a:srgbClr val="66FF66"/>
                </a:solidFill>
                <a:cs typeface="Times New Roman" pitchFamily="18" charset="0"/>
              </a:rPr>
              <a:t>AUFGABENFELD   II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:   </a:t>
            </a:r>
            <a:r>
              <a:rPr lang="de-DE" altLang="de-DE" sz="2400" b="0" dirty="0" smtClean="0">
                <a:solidFill>
                  <a:srgbClr val="000000"/>
                </a:solidFill>
                <a:cs typeface="Times New Roman" pitchFamily="18" charset="0"/>
              </a:rPr>
              <a:t> PW 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oder </a:t>
            </a:r>
            <a:r>
              <a:rPr lang="de-DE" altLang="de-DE" sz="2400" b="0" dirty="0" smtClean="0">
                <a:solidFill>
                  <a:srgbClr val="000000"/>
                </a:solidFill>
                <a:cs typeface="Times New Roman" pitchFamily="18" charset="0"/>
              </a:rPr>
              <a:t>G      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(alle 5-stündig)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>
                <a:solidFill>
                  <a:srgbClr val="99CC00"/>
                </a:solidFill>
                <a:cs typeface="Times New Roman" pitchFamily="18" charset="0"/>
              </a:rPr>
              <a:t>    </a:t>
            </a:r>
            <a:r>
              <a:rPr lang="de-DE" altLang="de-DE" sz="2400" b="0" dirty="0">
                <a:solidFill>
                  <a:srgbClr val="FF3300"/>
                </a:solidFill>
                <a:cs typeface="Times New Roman" pitchFamily="18" charset="0"/>
              </a:rPr>
              <a:t>AUFGABENFELD  III</a:t>
            </a:r>
            <a:r>
              <a:rPr lang="de-DE" altLang="de-DE" sz="2400" b="0" dirty="0">
                <a:solidFill>
                  <a:srgbClr val="000000"/>
                </a:solidFill>
                <a:cs typeface="Times New Roman" pitchFamily="18" charset="0"/>
              </a:rPr>
              <a:t>:   </a:t>
            </a:r>
            <a:r>
              <a:rPr lang="de-DE" altLang="de-DE" sz="2400" b="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de-DE" altLang="de-DE" sz="2400" b="0" dirty="0" smtClean="0">
                <a:cs typeface="Times New Roman" pitchFamily="18" charset="0"/>
              </a:rPr>
              <a:t>MA</a:t>
            </a:r>
            <a:r>
              <a:rPr lang="de-DE" altLang="de-DE" sz="2400" b="0" dirty="0">
                <a:cs typeface="Times New Roman" pitchFamily="18" charset="0"/>
              </a:rPr>
              <a:t>, </a:t>
            </a:r>
            <a:r>
              <a:rPr lang="de-DE" altLang="de-DE" sz="2400" b="0" dirty="0" smtClean="0">
                <a:cs typeface="Times New Roman" pitchFamily="18" charset="0"/>
              </a:rPr>
              <a:t>BIO, </a:t>
            </a:r>
            <a:r>
              <a:rPr lang="de-DE" altLang="de-DE" sz="2400" b="0" dirty="0">
                <a:cs typeface="Times New Roman" pitchFamily="18" charset="0"/>
              </a:rPr>
              <a:t>CH, </a:t>
            </a:r>
            <a:r>
              <a:rPr lang="de-DE" altLang="de-DE" sz="2400" b="0" dirty="0" smtClean="0">
                <a:cs typeface="Times New Roman" pitchFamily="18" charset="0"/>
              </a:rPr>
              <a:t>PH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 dirty="0" smtClean="0">
                <a:solidFill>
                  <a:srgbClr val="0066FF"/>
                </a:solidFill>
                <a:cs typeface="Times New Roman" pitchFamily="18" charset="0"/>
              </a:rPr>
              <a:t>    </a:t>
            </a:r>
            <a:r>
              <a:rPr lang="de-DE" altLang="de-DE" sz="2400" b="0" dirty="0" smtClean="0">
                <a:cs typeface="Times New Roman" pitchFamily="18" charset="0"/>
              </a:rPr>
              <a:t>ohne Aufgabenfeld:       SPO</a:t>
            </a:r>
            <a:endParaRPr lang="de-DE" altLang="de-DE" sz="2400" b="0" dirty="0">
              <a:cs typeface="Times New Roman" pitchFamily="18" charset="0"/>
            </a:endParaRPr>
          </a:p>
        </p:txBody>
      </p:sp>
      <p:sp>
        <p:nvSpPr>
          <p:cNvPr id="22535" name="Text Box 4"/>
          <p:cNvSpPr txBox="1">
            <a:spLocks noChangeArrowheads="1"/>
          </p:cNvSpPr>
          <p:nvPr/>
        </p:nvSpPr>
        <p:spPr bwMode="auto">
          <a:xfrm>
            <a:off x="746125" y="4914900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cs typeface="Times New Roman" pitchFamily="18" charset="0"/>
              </a:rPr>
              <a:t>Leistungsfächer können nur solche Fächer werden, die mit </a:t>
            </a:r>
            <a:r>
              <a:rPr lang="de-DE" altLang="de-DE" sz="2400" b="0" u="sng">
                <a:cs typeface="Times New Roman" pitchFamily="18" charset="0"/>
              </a:rPr>
              <a:t>mindestens 5 Punkten</a:t>
            </a:r>
            <a:r>
              <a:rPr lang="de-DE" altLang="de-DE" sz="2400" b="0">
                <a:cs typeface="Times New Roman" pitchFamily="18" charset="0"/>
              </a:rPr>
              <a:t> in der Einführungsphase ab-geschlossen wurden.  </a:t>
            </a:r>
            <a:endParaRPr lang="de-DE" altLang="de-DE" sz="2400" b="0"/>
          </a:p>
        </p:txBody>
      </p:sp>
      <p:sp>
        <p:nvSpPr>
          <p:cNvPr id="22536" name="Text Box 5"/>
          <p:cNvSpPr txBox="1">
            <a:spLocks noChangeArrowheads="1"/>
          </p:cNvSpPr>
          <p:nvPr/>
        </p:nvSpPr>
        <p:spPr bwMode="auto">
          <a:xfrm>
            <a:off x="746125" y="3968750"/>
            <a:ext cx="73120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/>
              <a:t>Eines der Fächer</a:t>
            </a:r>
            <a:r>
              <a:rPr lang="de-DE" altLang="de-DE" sz="2400" b="0">
                <a:solidFill>
                  <a:schemeClr val="hlink"/>
                </a:solidFill>
              </a:rPr>
              <a:t> </a:t>
            </a:r>
            <a:r>
              <a:rPr lang="de-DE" altLang="de-DE" sz="2400" b="0">
                <a:solidFill>
                  <a:srgbClr val="0066FF"/>
                </a:solidFill>
              </a:rPr>
              <a:t>MA</a:t>
            </a:r>
            <a:r>
              <a:rPr lang="de-DE" altLang="de-DE" sz="2400" b="0"/>
              <a:t> oder </a:t>
            </a:r>
            <a:r>
              <a:rPr lang="de-DE" altLang="de-DE" sz="2400" b="0">
                <a:solidFill>
                  <a:srgbClr val="0066FF"/>
                </a:solidFill>
              </a:rPr>
              <a:t>FS</a:t>
            </a:r>
            <a:r>
              <a:rPr lang="de-DE" altLang="de-DE" sz="2400" b="0"/>
              <a:t> oder </a:t>
            </a:r>
            <a:r>
              <a:rPr lang="de-DE" altLang="de-DE" sz="2400" b="0">
                <a:solidFill>
                  <a:schemeClr val="folHlink"/>
                </a:solidFill>
              </a:rPr>
              <a:t>N</a:t>
            </a:r>
            <a:r>
              <a:rPr lang="de-DE" altLang="de-DE" sz="2400" b="0">
                <a:solidFill>
                  <a:srgbClr val="0066FF"/>
                </a:solidFill>
              </a:rPr>
              <a:t>W</a:t>
            </a:r>
            <a:r>
              <a:rPr lang="de-DE" altLang="de-DE" sz="2400" b="0">
                <a:solidFill>
                  <a:schemeClr val="hlink"/>
                </a:solidFill>
              </a:rPr>
              <a:t> </a:t>
            </a:r>
            <a:r>
              <a:rPr lang="de-DE" altLang="de-DE" sz="2400" b="0"/>
              <a:t>muss Leistungsfach sein.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4CF8CAA5-4E6A-41A4-A4E3-01AF41C1755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de-DE" altLang="de-DE" sz="1200"/>
          </a:p>
        </p:txBody>
      </p:sp>
      <p:sp>
        <p:nvSpPr>
          <p:cNvPr id="23555" name="Datumsplatzhalter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8502F9-7E99-4D3E-85E3-1E30B8235DF8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3556" name="Fußzeilenplatzhalt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3557" name="Text Box 2"/>
          <p:cNvSpPr txBox="1">
            <a:spLocks noChangeArrowheads="1"/>
          </p:cNvSpPr>
          <p:nvPr/>
        </p:nvSpPr>
        <p:spPr bwMode="auto">
          <a:xfrm>
            <a:off x="3429000" y="304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latin typeface="Times New Roman" pitchFamily="18" charset="0"/>
              </a:rPr>
              <a:t> </a:t>
            </a:r>
          </a:p>
        </p:txBody>
      </p:sp>
      <p:sp>
        <p:nvSpPr>
          <p:cNvPr id="23558" name="Text Box 3"/>
          <p:cNvSpPr txBox="1">
            <a:spLocks noChangeArrowheads="1"/>
          </p:cNvSpPr>
          <p:nvPr/>
        </p:nvSpPr>
        <p:spPr bwMode="auto">
          <a:xfrm>
            <a:off x="514350" y="1133475"/>
            <a:ext cx="83058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7338" indent="-287338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1025525" indent="-45720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Die beiden Leistungsfächer sind die ersten beiden schriftlichen Prüfungsfächer </a:t>
            </a:r>
          </a:p>
          <a:p>
            <a:pPr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Wahl von 3 weiteren Prüfungsfächern zu Beginn von Q4 </a:t>
            </a:r>
          </a:p>
          <a:p>
            <a:pPr lvl="1"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das 3. PF (schriftlich)</a:t>
            </a:r>
          </a:p>
          <a:p>
            <a:pPr lvl="1"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das 4. PF (mündlich)</a:t>
            </a:r>
          </a:p>
          <a:p>
            <a:pPr lvl="1">
              <a:spcBef>
                <a:spcPct val="50000"/>
              </a:spcBef>
              <a:buClr>
                <a:srgbClr val="FF0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das 5. PF </a:t>
            </a:r>
          </a:p>
          <a:p>
            <a:pPr lvl="2">
              <a:spcBef>
                <a:spcPct val="50000"/>
              </a:spcBef>
              <a:buClr>
                <a:srgbClr val="FFC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mündliche Prüfung </a:t>
            </a:r>
          </a:p>
          <a:p>
            <a:pPr lvl="2">
              <a:spcBef>
                <a:spcPct val="50000"/>
              </a:spcBef>
              <a:buClr>
                <a:srgbClr val="FFC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Präsentation</a:t>
            </a:r>
          </a:p>
          <a:p>
            <a:pPr lvl="2">
              <a:spcBef>
                <a:spcPct val="50000"/>
              </a:spcBef>
              <a:buClr>
                <a:srgbClr val="FFC000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besondere Lernleistung  </a:t>
            </a:r>
            <a:r>
              <a:rPr lang="de-DE" altLang="de-DE" sz="1600" b="0" dirty="0" smtClean="0"/>
              <a:t>(</a:t>
            </a:r>
            <a:r>
              <a:rPr lang="de-DE" altLang="de-DE" sz="1600" b="0" dirty="0"/>
              <a:t>B</a:t>
            </a:r>
            <a:r>
              <a:rPr lang="de-DE" altLang="de-DE" sz="1600" b="0" dirty="0" smtClean="0"/>
              <a:t>LL</a:t>
            </a:r>
            <a:r>
              <a:rPr lang="de-DE" altLang="de-DE" sz="1600" b="0" dirty="0"/>
              <a:t>)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Alle Prüfungsfächer sind in der gesamten Oberstufe zu </a:t>
            </a:r>
            <a:r>
              <a:rPr lang="de-DE" altLang="de-DE" sz="1600" b="0" dirty="0" smtClean="0"/>
              <a:t>belegen.</a:t>
            </a:r>
            <a:endParaRPr lang="de-DE" altLang="de-DE" sz="1600" b="0" dirty="0"/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Die ersten drei Prüfungsfächer müssen mindestens zwei Aufgabenfelder abdecken.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b="0" dirty="0"/>
              <a:t>Alle Aufgabenfelder müssen durch die Prüfungsfächer abgedeckt sein. </a:t>
            </a:r>
          </a:p>
          <a:p>
            <a:pPr>
              <a:spcBef>
                <a:spcPct val="50000"/>
              </a:spcBef>
              <a:buClr>
                <a:srgbClr val="0066FF"/>
              </a:buClr>
              <a:buSzTx/>
              <a:buFont typeface="Wingdings" pitchFamily="2" charset="2"/>
              <a:buChar char="§"/>
            </a:pPr>
            <a:r>
              <a:rPr lang="de-DE" altLang="de-DE" sz="1600" u="sng" dirty="0">
                <a:solidFill>
                  <a:srgbClr val="FF0000"/>
                </a:solidFill>
              </a:rPr>
              <a:t>v</a:t>
            </a:r>
            <a:r>
              <a:rPr lang="de-DE" altLang="de-DE" sz="1600" u="sng" dirty="0" smtClean="0">
                <a:solidFill>
                  <a:srgbClr val="FF0000"/>
                </a:solidFill>
              </a:rPr>
              <a:t>erpflichtende </a:t>
            </a:r>
            <a:r>
              <a:rPr lang="de-DE" altLang="de-DE" sz="1600" u="sng" dirty="0">
                <a:solidFill>
                  <a:srgbClr val="FF0000"/>
                </a:solidFill>
              </a:rPr>
              <a:t>Prüfungsfächer</a:t>
            </a:r>
            <a:r>
              <a:rPr lang="de-DE" altLang="de-DE" sz="1600" b="0" dirty="0">
                <a:solidFill>
                  <a:srgbClr val="FF0000"/>
                </a:solidFill>
              </a:rPr>
              <a:t> </a:t>
            </a:r>
            <a:r>
              <a:rPr lang="de-DE" altLang="de-DE" sz="1600" b="0" dirty="0" smtClean="0"/>
              <a:t>: 	</a:t>
            </a:r>
            <a:r>
              <a:rPr lang="de-DE" altLang="de-DE" sz="1600" u="sng" dirty="0" smtClean="0">
                <a:solidFill>
                  <a:srgbClr val="FF0000"/>
                </a:solidFill>
              </a:rPr>
              <a:t>Deutsch und Mathematik</a:t>
            </a:r>
            <a:endParaRPr lang="de-DE" altLang="de-DE" sz="1600" b="0" dirty="0"/>
          </a:p>
        </p:txBody>
      </p:sp>
      <p:sp>
        <p:nvSpPr>
          <p:cNvPr id="2355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285875" y="233363"/>
            <a:ext cx="6243638" cy="334962"/>
          </a:xfrm>
        </p:spPr>
        <p:txBody>
          <a:bodyPr/>
          <a:lstStyle/>
          <a:p>
            <a:pPr eaLnBrk="1" hangingPunct="1"/>
            <a:r>
              <a:rPr lang="de-DE" altLang="de-DE" smtClean="0">
                <a:cs typeface="Arial" charset="0"/>
              </a:rPr>
              <a:t>Prüfungsfächer in der Abiturprüfung</a:t>
            </a:r>
            <a:endParaRPr lang="de-DE" alt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nummernplatzhalt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4FDA3F08-50C0-4413-B0BF-175D646A699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de-DE" altLang="de-DE" sz="1200"/>
          </a:p>
        </p:txBody>
      </p:sp>
      <p:sp>
        <p:nvSpPr>
          <p:cNvPr id="24579" name="Datumsplatzhalter 3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ADE4BB6-7666-499B-825B-5C8E2DE0662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4580" name="Fußzeilenplatzhalt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>
                <a:cs typeface="Arial" charset="0"/>
              </a:rPr>
              <a:t>Das Abitur</a:t>
            </a:r>
            <a:r>
              <a:rPr lang="de-DE" altLang="de-DE" smtClean="0"/>
              <a:t> </a:t>
            </a:r>
          </a:p>
        </p:txBody>
      </p:sp>
      <p:sp>
        <p:nvSpPr>
          <p:cNvPr id="24582" name="Text Box 3"/>
          <p:cNvSpPr txBox="1">
            <a:spLocks noChangeArrowheads="1"/>
          </p:cNvSpPr>
          <p:nvPr/>
        </p:nvSpPr>
        <p:spPr bwMode="auto">
          <a:xfrm>
            <a:off x="296863" y="908050"/>
            <a:ext cx="7785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/>
              <a:t>Das Endergebnis ergibt sich aus den Punkten der drei Bereiche:</a:t>
            </a:r>
            <a:r>
              <a:rPr lang="de-DE" altLang="de-DE" sz="2000" b="0">
                <a:latin typeface="Times New Roman" pitchFamily="18" charset="0"/>
              </a:rPr>
              <a:t> </a:t>
            </a:r>
          </a:p>
        </p:txBody>
      </p:sp>
      <p:sp>
        <p:nvSpPr>
          <p:cNvPr id="24583" name="Text Box 4"/>
          <p:cNvSpPr txBox="1">
            <a:spLocks noChangeArrowheads="1"/>
          </p:cNvSpPr>
          <p:nvPr/>
        </p:nvSpPr>
        <p:spPr bwMode="auto">
          <a:xfrm>
            <a:off x="560387" y="4869160"/>
            <a:ext cx="78311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 dirty="0"/>
              <a:t>Das Gesamtergebnis wird über eine Tabelle in eine Note umgerechnet, </a:t>
            </a:r>
            <a:r>
              <a:rPr lang="de-DE" altLang="de-DE" sz="1600" b="0" dirty="0" smtClean="0"/>
              <a:t>die </a:t>
            </a:r>
            <a:r>
              <a:rPr lang="de-DE" altLang="de-DE" sz="1600" b="0" dirty="0"/>
              <a:t>mit einer Nachkommastelle angegeben wird</a:t>
            </a:r>
            <a:r>
              <a:rPr lang="de-DE" altLang="de-DE" sz="1600" b="0" dirty="0" smtClean="0"/>
              <a:t>.</a:t>
            </a:r>
            <a:r>
              <a:rPr lang="de-DE" altLang="de-DE" sz="1600" b="0" dirty="0"/>
              <a:t/>
            </a:r>
            <a:br>
              <a:rPr lang="de-DE" altLang="de-DE" sz="1600" b="0" dirty="0"/>
            </a:br>
            <a:r>
              <a:rPr lang="de-DE" altLang="de-DE" sz="1600" b="0" dirty="0"/>
              <a:t>Es müssen die </a:t>
            </a:r>
            <a:r>
              <a:rPr lang="de-DE" altLang="de-DE" sz="1600" b="0" dirty="0">
                <a:hlinkClick r:id="rId3" action="ppaction://hlinkfile"/>
              </a:rPr>
              <a:t>Verpflichtungen zum Einbringen von Kursen</a:t>
            </a:r>
            <a:r>
              <a:rPr lang="de-DE" altLang="de-DE" sz="1600" b="0" dirty="0"/>
              <a:t> und die </a:t>
            </a:r>
            <a:r>
              <a:rPr lang="de-DE" altLang="de-DE" sz="1600" b="0" dirty="0" smtClean="0">
                <a:hlinkClick r:id="rId4" action="ppaction://hlinkfile"/>
              </a:rPr>
              <a:t>Bedingungen an die </a:t>
            </a:r>
            <a:r>
              <a:rPr lang="de-DE" altLang="de-DE" sz="1600" b="0" dirty="0">
                <a:hlinkClick r:id="rId4" action="ppaction://hlinkfile"/>
              </a:rPr>
              <a:t>Prüfungsfächer</a:t>
            </a:r>
            <a:r>
              <a:rPr lang="de-DE" altLang="de-DE" sz="1600" b="0" dirty="0"/>
              <a:t> eingehalten werden.</a:t>
            </a:r>
            <a:r>
              <a:rPr lang="de-DE" altLang="de-DE" sz="2400" b="0" dirty="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349232" name="Group 48"/>
          <p:cNvGraphicFramePr>
            <a:graphicFrameLocks noGrp="1"/>
          </p:cNvGraphicFramePr>
          <p:nvPr/>
        </p:nvGraphicFramePr>
        <p:xfrm>
          <a:off x="619125" y="1644650"/>
          <a:ext cx="7772400" cy="3154417"/>
        </p:xfrm>
        <a:graphic>
          <a:graphicData uri="http://schemas.openxmlformats.org/drawingml/2006/table">
            <a:tbl>
              <a:tblPr/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669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Block 1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Block 2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Summe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EC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84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cs typeface="Arial" charset="0"/>
                          <a:hlinkClick r:id="rId5" action="ppaction://hlinkfile"/>
                        </a:rPr>
                        <a:t>Leistungskurse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Kurse Q1-Q4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doppelt 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" action="ppaction://hlinkfile"/>
                        </a:rPr>
                        <a:t>Grundkurse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Kurse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einfach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" action="ppaction://hlinkfile"/>
                        </a:rPr>
                        <a:t>Abiturprüfung</a:t>
                      </a: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Prüfungsfächer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vierfach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69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 Punkte 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EC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69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 Punkte </a:t>
                      </a:r>
                    </a:p>
                  </a:txBody>
                  <a:tcPr marT="45701" marB="4570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 Punkte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höchstens</a:t>
                      </a:r>
                      <a:b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 Punkte </a:t>
                      </a:r>
                    </a:p>
                  </a:txBody>
                  <a:tcPr marT="45701" marB="4570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CCEC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259E446-36F3-418A-A1EF-F49706A5593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de-DE" altLang="de-DE" sz="1200"/>
          </a:p>
        </p:txBody>
      </p:sp>
      <p:sp>
        <p:nvSpPr>
          <p:cNvPr id="25603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E4B24C-A3FF-4F65-A41B-7C531D1ACE40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5604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Zulassungsvoraussetzungen</a:t>
            </a: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441325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Q1</a:t>
            </a:r>
          </a:p>
        </p:txBody>
      </p:sp>
      <p:sp>
        <p:nvSpPr>
          <p:cNvPr id="25607" name="Text Box 4"/>
          <p:cNvSpPr txBox="1">
            <a:spLocks noChangeArrowheads="1"/>
          </p:cNvSpPr>
          <p:nvPr/>
        </p:nvSpPr>
        <p:spPr bwMode="auto">
          <a:xfrm>
            <a:off x="1497013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Q2</a:t>
            </a:r>
          </a:p>
        </p:txBody>
      </p:sp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3657600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Q4</a:t>
            </a:r>
          </a:p>
        </p:txBody>
      </p:sp>
      <p:sp>
        <p:nvSpPr>
          <p:cNvPr id="25609" name="Text Box 6"/>
          <p:cNvSpPr txBox="1">
            <a:spLocks noChangeArrowheads="1"/>
          </p:cNvSpPr>
          <p:nvPr/>
        </p:nvSpPr>
        <p:spPr bwMode="auto">
          <a:xfrm>
            <a:off x="2576513" y="1042988"/>
            <a:ext cx="600075" cy="466725"/>
          </a:xfrm>
          <a:prstGeom prst="rect">
            <a:avLst/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Q3</a:t>
            </a:r>
          </a:p>
        </p:txBody>
      </p:sp>
      <p:sp>
        <p:nvSpPr>
          <p:cNvPr id="25610" name="Text Box 7"/>
          <p:cNvSpPr txBox="1">
            <a:spLocks noChangeArrowheads="1"/>
          </p:cNvSpPr>
          <p:nvPr/>
        </p:nvSpPr>
        <p:spPr bwMode="auto">
          <a:xfrm>
            <a:off x="1087438" y="10429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11" name="Text Box 8"/>
          <p:cNvSpPr txBox="1">
            <a:spLocks noChangeArrowheads="1"/>
          </p:cNvSpPr>
          <p:nvPr/>
        </p:nvSpPr>
        <p:spPr bwMode="auto">
          <a:xfrm>
            <a:off x="2166938" y="10429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12" name="Text Box 9"/>
          <p:cNvSpPr txBox="1">
            <a:spLocks noChangeArrowheads="1"/>
          </p:cNvSpPr>
          <p:nvPr/>
        </p:nvSpPr>
        <p:spPr bwMode="auto">
          <a:xfrm>
            <a:off x="3246438" y="10429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13" name="Text Box 10"/>
          <p:cNvSpPr txBox="1">
            <a:spLocks noChangeArrowheads="1"/>
          </p:cNvSpPr>
          <p:nvPr/>
        </p:nvSpPr>
        <p:spPr bwMode="auto">
          <a:xfrm>
            <a:off x="1520825" y="1833563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4" name="Text Box 11"/>
          <p:cNvSpPr txBox="1">
            <a:spLocks noChangeArrowheads="1"/>
          </p:cNvSpPr>
          <p:nvPr/>
        </p:nvSpPr>
        <p:spPr bwMode="auto">
          <a:xfrm>
            <a:off x="441325" y="1833563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5" name="Text Box 12"/>
          <p:cNvSpPr txBox="1">
            <a:spLocks noChangeArrowheads="1"/>
          </p:cNvSpPr>
          <p:nvPr/>
        </p:nvSpPr>
        <p:spPr bwMode="auto">
          <a:xfrm>
            <a:off x="2600325" y="18351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6" name="Text Box 13"/>
          <p:cNvSpPr txBox="1">
            <a:spLocks noChangeArrowheads="1"/>
          </p:cNvSpPr>
          <p:nvPr/>
        </p:nvSpPr>
        <p:spPr bwMode="auto">
          <a:xfrm>
            <a:off x="3681413" y="1835150"/>
            <a:ext cx="576262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5617" name="Text Box 14"/>
          <p:cNvSpPr txBox="1">
            <a:spLocks noChangeArrowheads="1"/>
          </p:cNvSpPr>
          <p:nvPr/>
        </p:nvSpPr>
        <p:spPr bwMode="auto">
          <a:xfrm>
            <a:off x="441325" y="24828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18" name="Text Box 15"/>
          <p:cNvSpPr txBox="1">
            <a:spLocks noChangeArrowheads="1"/>
          </p:cNvSpPr>
          <p:nvPr/>
        </p:nvSpPr>
        <p:spPr bwMode="auto">
          <a:xfrm>
            <a:off x="1520825" y="24828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19" name="Text Box 16"/>
          <p:cNvSpPr txBox="1">
            <a:spLocks noChangeArrowheads="1"/>
          </p:cNvSpPr>
          <p:nvPr/>
        </p:nvSpPr>
        <p:spPr bwMode="auto">
          <a:xfrm>
            <a:off x="2600325" y="2482850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20" name="Text Box 17"/>
          <p:cNvSpPr txBox="1">
            <a:spLocks noChangeArrowheads="1"/>
          </p:cNvSpPr>
          <p:nvPr/>
        </p:nvSpPr>
        <p:spPr bwMode="auto">
          <a:xfrm>
            <a:off x="3681413" y="2482850"/>
            <a:ext cx="576262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5621" name="AutoShape 18"/>
          <p:cNvSpPr>
            <a:spLocks noChangeArrowheads="1"/>
          </p:cNvSpPr>
          <p:nvPr/>
        </p:nvSpPr>
        <p:spPr bwMode="auto">
          <a:xfrm>
            <a:off x="4329113" y="1187450"/>
            <a:ext cx="576262" cy="144463"/>
          </a:xfrm>
          <a:prstGeom prst="leftArrow">
            <a:avLst>
              <a:gd name="adj1" fmla="val 50000"/>
              <a:gd name="adj2" fmla="val 99725"/>
            </a:avLst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5622" name="Text Box 19"/>
          <p:cNvSpPr txBox="1">
            <a:spLocks noChangeArrowheads="1"/>
          </p:cNvSpPr>
          <p:nvPr/>
        </p:nvSpPr>
        <p:spPr bwMode="auto">
          <a:xfrm>
            <a:off x="4976813" y="1042988"/>
            <a:ext cx="3403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200">
                <a:solidFill>
                  <a:srgbClr val="4D4D4D"/>
                </a:solidFill>
                <a:ea typeface="ＭＳ Ｐゴシック" pitchFamily="1" charset="-128"/>
              </a:rPr>
              <a:t>Meldung zum Abitur zu Beginn von Q4</a:t>
            </a:r>
          </a:p>
        </p:txBody>
      </p:sp>
      <p:sp>
        <p:nvSpPr>
          <p:cNvPr id="25623" name="Text Box 20"/>
          <p:cNvSpPr txBox="1">
            <a:spLocks noChangeArrowheads="1"/>
          </p:cNvSpPr>
          <p:nvPr/>
        </p:nvSpPr>
        <p:spPr bwMode="auto">
          <a:xfrm>
            <a:off x="2168525" y="18351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4" name="Text Box 21"/>
          <p:cNvSpPr txBox="1">
            <a:spLocks noChangeArrowheads="1"/>
          </p:cNvSpPr>
          <p:nvPr/>
        </p:nvSpPr>
        <p:spPr bwMode="auto">
          <a:xfrm>
            <a:off x="3249613" y="24828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5" name="Text Box 22"/>
          <p:cNvSpPr txBox="1">
            <a:spLocks noChangeArrowheads="1"/>
          </p:cNvSpPr>
          <p:nvPr/>
        </p:nvSpPr>
        <p:spPr bwMode="auto">
          <a:xfrm>
            <a:off x="1079500" y="36083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6" name="Text Box 23"/>
          <p:cNvSpPr txBox="1">
            <a:spLocks noChangeArrowheads="1"/>
          </p:cNvSpPr>
          <p:nvPr/>
        </p:nvSpPr>
        <p:spPr bwMode="auto">
          <a:xfrm>
            <a:off x="3249613" y="18351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7" name="Text Box 24"/>
          <p:cNvSpPr txBox="1">
            <a:spLocks noChangeArrowheads="1"/>
          </p:cNvSpPr>
          <p:nvPr/>
        </p:nvSpPr>
        <p:spPr bwMode="auto">
          <a:xfrm>
            <a:off x="2168525" y="24828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8" name="Text Box 25"/>
          <p:cNvSpPr txBox="1">
            <a:spLocks noChangeArrowheads="1"/>
          </p:cNvSpPr>
          <p:nvPr/>
        </p:nvSpPr>
        <p:spPr bwMode="auto">
          <a:xfrm>
            <a:off x="1089025" y="24828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29" name="Text Box 26"/>
          <p:cNvSpPr txBox="1">
            <a:spLocks noChangeArrowheads="1"/>
          </p:cNvSpPr>
          <p:nvPr/>
        </p:nvSpPr>
        <p:spPr bwMode="auto">
          <a:xfrm>
            <a:off x="1089025" y="1835150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30" name="Text Box 27"/>
          <p:cNvSpPr txBox="1">
            <a:spLocks noChangeArrowheads="1"/>
          </p:cNvSpPr>
          <p:nvPr/>
        </p:nvSpPr>
        <p:spPr bwMode="auto">
          <a:xfrm>
            <a:off x="441325" y="3059113"/>
            <a:ext cx="3816350" cy="34607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8 Leistungskurse (P1 und P2)</a:t>
            </a:r>
          </a:p>
        </p:txBody>
      </p:sp>
      <p:sp>
        <p:nvSpPr>
          <p:cNvPr id="25631" name="Text Box 28"/>
          <p:cNvSpPr txBox="1">
            <a:spLocks noChangeArrowheads="1"/>
          </p:cNvSpPr>
          <p:nvPr/>
        </p:nvSpPr>
        <p:spPr bwMode="auto">
          <a:xfrm>
            <a:off x="431800" y="36083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2" name="Text Box 29"/>
          <p:cNvSpPr txBox="1">
            <a:spLocks noChangeArrowheads="1"/>
          </p:cNvSpPr>
          <p:nvPr/>
        </p:nvSpPr>
        <p:spPr bwMode="auto">
          <a:xfrm>
            <a:off x="1511300" y="36083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3" name="Text Box 30"/>
          <p:cNvSpPr txBox="1">
            <a:spLocks noChangeArrowheads="1"/>
          </p:cNvSpPr>
          <p:nvPr/>
        </p:nvSpPr>
        <p:spPr bwMode="auto">
          <a:xfrm>
            <a:off x="2590800" y="36083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4" name="Text Box 31"/>
          <p:cNvSpPr txBox="1">
            <a:spLocks noChangeArrowheads="1"/>
          </p:cNvSpPr>
          <p:nvPr/>
        </p:nvSpPr>
        <p:spPr bwMode="auto">
          <a:xfrm>
            <a:off x="3671888" y="36083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5635" name="Text Box 32"/>
          <p:cNvSpPr txBox="1">
            <a:spLocks noChangeArrowheads="1"/>
          </p:cNvSpPr>
          <p:nvPr/>
        </p:nvSpPr>
        <p:spPr bwMode="auto">
          <a:xfrm>
            <a:off x="430213" y="42560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36" name="Text Box 33"/>
          <p:cNvSpPr txBox="1">
            <a:spLocks noChangeArrowheads="1"/>
          </p:cNvSpPr>
          <p:nvPr/>
        </p:nvSpPr>
        <p:spPr bwMode="auto">
          <a:xfrm>
            <a:off x="431800" y="49037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37" name="Text Box 34"/>
          <p:cNvSpPr txBox="1">
            <a:spLocks noChangeArrowheads="1"/>
          </p:cNvSpPr>
          <p:nvPr/>
        </p:nvSpPr>
        <p:spPr bwMode="auto">
          <a:xfrm>
            <a:off x="476250" y="5543550"/>
            <a:ext cx="3816350" cy="59055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12 Grundkurse (P3, P4 und P5) und 12 weitere Grundkurse</a:t>
            </a:r>
          </a:p>
        </p:txBody>
      </p:sp>
      <p:sp>
        <p:nvSpPr>
          <p:cNvPr id="25638" name="Text Box 35"/>
          <p:cNvSpPr txBox="1">
            <a:spLocks noChangeArrowheads="1"/>
          </p:cNvSpPr>
          <p:nvPr/>
        </p:nvSpPr>
        <p:spPr bwMode="auto">
          <a:xfrm>
            <a:off x="1511300" y="42560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39" name="Text Box 36"/>
          <p:cNvSpPr txBox="1">
            <a:spLocks noChangeArrowheads="1"/>
          </p:cNvSpPr>
          <p:nvPr/>
        </p:nvSpPr>
        <p:spPr bwMode="auto">
          <a:xfrm>
            <a:off x="2590800" y="42560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40" name="Text Box 37"/>
          <p:cNvSpPr txBox="1">
            <a:spLocks noChangeArrowheads="1"/>
          </p:cNvSpPr>
          <p:nvPr/>
        </p:nvSpPr>
        <p:spPr bwMode="auto">
          <a:xfrm>
            <a:off x="3671888" y="42560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5641" name="Text Box 38"/>
          <p:cNvSpPr txBox="1">
            <a:spLocks noChangeArrowheads="1"/>
          </p:cNvSpPr>
          <p:nvPr/>
        </p:nvSpPr>
        <p:spPr bwMode="auto">
          <a:xfrm>
            <a:off x="1511300" y="49037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42" name="Text Box 39"/>
          <p:cNvSpPr txBox="1">
            <a:spLocks noChangeArrowheads="1"/>
          </p:cNvSpPr>
          <p:nvPr/>
        </p:nvSpPr>
        <p:spPr bwMode="auto">
          <a:xfrm>
            <a:off x="2590800" y="4903788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43" name="Text Box 40"/>
          <p:cNvSpPr txBox="1">
            <a:spLocks noChangeArrowheads="1"/>
          </p:cNvSpPr>
          <p:nvPr/>
        </p:nvSpPr>
        <p:spPr bwMode="auto">
          <a:xfrm>
            <a:off x="3671888" y="4903788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5644" name="Text Box 41"/>
          <p:cNvSpPr txBox="1">
            <a:spLocks noChangeArrowheads="1"/>
          </p:cNvSpPr>
          <p:nvPr/>
        </p:nvSpPr>
        <p:spPr bwMode="auto">
          <a:xfrm>
            <a:off x="3240088" y="36083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5" name="Text Box 42"/>
          <p:cNvSpPr txBox="1">
            <a:spLocks noChangeArrowheads="1"/>
          </p:cNvSpPr>
          <p:nvPr/>
        </p:nvSpPr>
        <p:spPr bwMode="auto">
          <a:xfrm>
            <a:off x="3240088" y="49037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6" name="Text Box 43"/>
          <p:cNvSpPr txBox="1">
            <a:spLocks noChangeArrowheads="1"/>
          </p:cNvSpPr>
          <p:nvPr/>
        </p:nvSpPr>
        <p:spPr bwMode="auto">
          <a:xfrm>
            <a:off x="3240088" y="4256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7" name="Text Box 44"/>
          <p:cNvSpPr txBox="1">
            <a:spLocks noChangeArrowheads="1"/>
          </p:cNvSpPr>
          <p:nvPr/>
        </p:nvSpPr>
        <p:spPr bwMode="auto">
          <a:xfrm>
            <a:off x="2159000" y="36083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8" name="Text Box 45"/>
          <p:cNvSpPr txBox="1">
            <a:spLocks noChangeArrowheads="1"/>
          </p:cNvSpPr>
          <p:nvPr/>
        </p:nvSpPr>
        <p:spPr bwMode="auto">
          <a:xfrm>
            <a:off x="2159000" y="49037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49" name="Text Box 46"/>
          <p:cNvSpPr txBox="1">
            <a:spLocks noChangeArrowheads="1"/>
          </p:cNvSpPr>
          <p:nvPr/>
        </p:nvSpPr>
        <p:spPr bwMode="auto">
          <a:xfrm>
            <a:off x="2159000" y="4256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0" name="Text Box 47"/>
          <p:cNvSpPr txBox="1">
            <a:spLocks noChangeArrowheads="1"/>
          </p:cNvSpPr>
          <p:nvPr/>
        </p:nvSpPr>
        <p:spPr bwMode="auto">
          <a:xfrm>
            <a:off x="1079500" y="49037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1" name="Text Box 48"/>
          <p:cNvSpPr txBox="1">
            <a:spLocks noChangeArrowheads="1"/>
          </p:cNvSpPr>
          <p:nvPr/>
        </p:nvSpPr>
        <p:spPr bwMode="auto">
          <a:xfrm>
            <a:off x="1079500" y="4256088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2" name="Text Box 49"/>
          <p:cNvSpPr txBox="1">
            <a:spLocks noChangeArrowheads="1"/>
          </p:cNvSpPr>
          <p:nvPr/>
        </p:nvSpPr>
        <p:spPr bwMode="auto">
          <a:xfrm>
            <a:off x="4830763" y="2122488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3" name="Line 50"/>
          <p:cNvSpPr>
            <a:spLocks noChangeShapeType="1"/>
          </p:cNvSpPr>
          <p:nvPr/>
        </p:nvSpPr>
        <p:spPr bwMode="auto">
          <a:xfrm>
            <a:off x="4400550" y="2051050"/>
            <a:ext cx="4318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4" name="Line 51"/>
          <p:cNvSpPr>
            <a:spLocks noChangeShapeType="1"/>
          </p:cNvSpPr>
          <p:nvPr/>
        </p:nvSpPr>
        <p:spPr bwMode="auto">
          <a:xfrm flipV="1">
            <a:off x="4400550" y="2554288"/>
            <a:ext cx="4318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5" name="Line 52"/>
          <p:cNvSpPr>
            <a:spLocks noChangeShapeType="1"/>
          </p:cNvSpPr>
          <p:nvPr/>
        </p:nvSpPr>
        <p:spPr bwMode="auto">
          <a:xfrm>
            <a:off x="4392613" y="3878263"/>
            <a:ext cx="649287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6" name="Line 53"/>
          <p:cNvSpPr>
            <a:spLocks noChangeShapeType="1"/>
          </p:cNvSpPr>
          <p:nvPr/>
        </p:nvSpPr>
        <p:spPr bwMode="auto">
          <a:xfrm flipV="1">
            <a:off x="4392613" y="4733925"/>
            <a:ext cx="62865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7" name="Line 54"/>
          <p:cNvSpPr>
            <a:spLocks noChangeShapeType="1"/>
          </p:cNvSpPr>
          <p:nvPr/>
        </p:nvSpPr>
        <p:spPr bwMode="auto">
          <a:xfrm>
            <a:off x="4346575" y="4554538"/>
            <a:ext cx="5032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58" name="Text Box 55"/>
          <p:cNvSpPr txBox="1">
            <a:spLocks noChangeArrowheads="1"/>
          </p:cNvSpPr>
          <p:nvPr/>
        </p:nvSpPr>
        <p:spPr bwMode="auto">
          <a:xfrm>
            <a:off x="4886325" y="4373563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>
                <a:ea typeface="ＭＳ Ｐゴシック" pitchFamily="1" charset="-128"/>
              </a:rPr>
              <a:t>+</a:t>
            </a:r>
          </a:p>
        </p:txBody>
      </p:sp>
      <p:sp>
        <p:nvSpPr>
          <p:cNvPr id="25659" name="AutoShape 56"/>
          <p:cNvSpPr>
            <a:spLocks noChangeArrowheads="1"/>
          </p:cNvSpPr>
          <p:nvPr/>
        </p:nvSpPr>
        <p:spPr bwMode="auto">
          <a:xfrm>
            <a:off x="5265738" y="1979613"/>
            <a:ext cx="1512887" cy="935037"/>
          </a:xfrm>
          <a:prstGeom prst="plaque">
            <a:avLst>
              <a:gd name="adj" fmla="val 16667"/>
            </a:avLst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5660" name="Text Box 57"/>
          <p:cNvSpPr txBox="1">
            <a:spLocks noChangeArrowheads="1"/>
          </p:cNvSpPr>
          <p:nvPr/>
        </p:nvSpPr>
        <p:spPr bwMode="auto">
          <a:xfrm>
            <a:off x="5121275" y="1981200"/>
            <a:ext cx="172878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99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 dirty="0">
                <a:ea typeface="ＭＳ Ｐゴシック" pitchFamily="1" charset="-128"/>
              </a:rPr>
              <a:t>6</a:t>
            </a:r>
            <a:r>
              <a:rPr lang="de-DE" altLang="de-DE" sz="2000" b="0" dirty="0" smtClean="0">
                <a:ea typeface="ＭＳ Ｐゴシック" pitchFamily="1" charset="-128"/>
              </a:rPr>
              <a:t> </a:t>
            </a:r>
            <a:r>
              <a:rPr lang="de-DE" altLang="de-DE" sz="2000" b="0" dirty="0">
                <a:ea typeface="ＭＳ Ｐゴシック" pitchFamily="1" charset="-128"/>
              </a:rPr>
              <a:t>LK mit mind. 05 Punkten?</a:t>
            </a:r>
          </a:p>
        </p:txBody>
      </p:sp>
      <p:sp>
        <p:nvSpPr>
          <p:cNvPr id="25661" name="AutoShape 58"/>
          <p:cNvSpPr>
            <a:spLocks noChangeArrowheads="1"/>
          </p:cNvSpPr>
          <p:nvPr/>
        </p:nvSpPr>
        <p:spPr bwMode="auto">
          <a:xfrm>
            <a:off x="5337175" y="4284663"/>
            <a:ext cx="1512888" cy="935037"/>
          </a:xfrm>
          <a:prstGeom prst="plaque">
            <a:avLst>
              <a:gd name="adj" fmla="val 16667"/>
            </a:avLst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5662" name="Text Box 59"/>
          <p:cNvSpPr txBox="1">
            <a:spLocks noChangeArrowheads="1"/>
          </p:cNvSpPr>
          <p:nvPr/>
        </p:nvSpPr>
        <p:spPr bwMode="auto">
          <a:xfrm>
            <a:off x="5202239" y="4194175"/>
            <a:ext cx="16906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 dirty="0" smtClean="0">
                <a:ea typeface="ＭＳ Ｐゴシック" pitchFamily="1" charset="-128"/>
              </a:rPr>
              <a:t>  20 bzw. 18 </a:t>
            </a:r>
            <a:r>
              <a:rPr lang="de-DE" altLang="de-DE" sz="2000" b="0" dirty="0">
                <a:ea typeface="ＭＳ Ｐゴシック" pitchFamily="1" charset="-128"/>
              </a:rPr>
              <a:t>GK mit mind. 05 Punkten?</a:t>
            </a:r>
          </a:p>
        </p:txBody>
      </p:sp>
      <p:sp>
        <p:nvSpPr>
          <p:cNvPr id="25663" name="Line 60"/>
          <p:cNvSpPr>
            <a:spLocks noChangeShapeType="1"/>
          </p:cNvSpPr>
          <p:nvPr/>
        </p:nvSpPr>
        <p:spPr bwMode="auto">
          <a:xfrm flipV="1">
            <a:off x="6057900" y="3852863"/>
            <a:ext cx="0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64" name="Line 61"/>
          <p:cNvSpPr>
            <a:spLocks noChangeShapeType="1"/>
          </p:cNvSpPr>
          <p:nvPr/>
        </p:nvSpPr>
        <p:spPr bwMode="auto">
          <a:xfrm rot="10800000" flipV="1">
            <a:off x="6057900" y="2987675"/>
            <a:ext cx="0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65" name="Text Box 62"/>
          <p:cNvSpPr txBox="1">
            <a:spLocks noChangeArrowheads="1"/>
          </p:cNvSpPr>
          <p:nvPr/>
        </p:nvSpPr>
        <p:spPr bwMode="auto">
          <a:xfrm>
            <a:off x="4976813" y="3382963"/>
            <a:ext cx="2159000" cy="406400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keine Zulassung</a:t>
            </a:r>
          </a:p>
        </p:txBody>
      </p:sp>
      <p:sp>
        <p:nvSpPr>
          <p:cNvPr id="25666" name="Text Box 63"/>
          <p:cNvSpPr txBox="1">
            <a:spLocks noChangeArrowheads="1"/>
          </p:cNvSpPr>
          <p:nvPr/>
        </p:nvSpPr>
        <p:spPr bwMode="auto">
          <a:xfrm>
            <a:off x="6129338" y="3851275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nein</a:t>
            </a:r>
          </a:p>
        </p:txBody>
      </p:sp>
      <p:sp>
        <p:nvSpPr>
          <p:cNvPr id="25667" name="Text Box 64"/>
          <p:cNvSpPr txBox="1">
            <a:spLocks noChangeArrowheads="1"/>
          </p:cNvSpPr>
          <p:nvPr/>
        </p:nvSpPr>
        <p:spPr bwMode="auto">
          <a:xfrm>
            <a:off x="6129338" y="2987675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nein</a:t>
            </a:r>
          </a:p>
        </p:txBody>
      </p:sp>
      <p:sp>
        <p:nvSpPr>
          <p:cNvPr id="25668" name="Line 65"/>
          <p:cNvSpPr>
            <a:spLocks noChangeShapeType="1"/>
          </p:cNvSpPr>
          <p:nvPr/>
        </p:nvSpPr>
        <p:spPr bwMode="auto">
          <a:xfrm rot="5400000" flipV="1">
            <a:off x="7209632" y="2051844"/>
            <a:ext cx="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69" name="Line 66"/>
          <p:cNvSpPr>
            <a:spLocks noChangeShapeType="1"/>
          </p:cNvSpPr>
          <p:nvPr/>
        </p:nvSpPr>
        <p:spPr bwMode="auto">
          <a:xfrm rot="5400000" flipV="1">
            <a:off x="7281863" y="4427537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670" name="Oval 67"/>
          <p:cNvSpPr>
            <a:spLocks noChangeArrowheads="1"/>
          </p:cNvSpPr>
          <p:nvPr/>
        </p:nvSpPr>
        <p:spPr bwMode="auto">
          <a:xfrm>
            <a:off x="6992938" y="2482850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2</a:t>
            </a:r>
          </a:p>
        </p:txBody>
      </p:sp>
      <p:sp>
        <p:nvSpPr>
          <p:cNvPr id="25671" name="Text Box 68"/>
          <p:cNvSpPr txBox="1">
            <a:spLocks noChangeArrowheads="1"/>
          </p:cNvSpPr>
          <p:nvPr/>
        </p:nvSpPr>
        <p:spPr bwMode="auto">
          <a:xfrm>
            <a:off x="7569200" y="2122488"/>
            <a:ext cx="1225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80-240 Punkte</a:t>
            </a:r>
          </a:p>
        </p:txBody>
      </p:sp>
      <p:sp>
        <p:nvSpPr>
          <p:cNvPr id="25672" name="Text Box 69"/>
          <p:cNvSpPr txBox="1">
            <a:spLocks noChangeArrowheads="1"/>
          </p:cNvSpPr>
          <p:nvPr/>
        </p:nvSpPr>
        <p:spPr bwMode="auto">
          <a:xfrm>
            <a:off x="7569200" y="4427538"/>
            <a:ext cx="1225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120-360 Punkte</a:t>
            </a:r>
          </a:p>
        </p:txBody>
      </p:sp>
      <p:sp>
        <p:nvSpPr>
          <p:cNvPr id="25673" name="Text Box 70"/>
          <p:cNvSpPr txBox="1">
            <a:spLocks noChangeArrowheads="1"/>
          </p:cNvSpPr>
          <p:nvPr/>
        </p:nvSpPr>
        <p:spPr bwMode="auto">
          <a:xfrm>
            <a:off x="6850063" y="2051050"/>
            <a:ext cx="7191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ja</a:t>
            </a:r>
          </a:p>
        </p:txBody>
      </p:sp>
      <p:sp>
        <p:nvSpPr>
          <p:cNvPr id="25674" name="Text Box 71"/>
          <p:cNvSpPr txBox="1">
            <a:spLocks noChangeArrowheads="1"/>
          </p:cNvSpPr>
          <p:nvPr/>
        </p:nvSpPr>
        <p:spPr bwMode="auto">
          <a:xfrm>
            <a:off x="6921500" y="4421188"/>
            <a:ext cx="7191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C775DF4-EA6D-407C-BF91-5C6C69E8082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de-DE" altLang="de-DE" sz="1200"/>
          </a:p>
        </p:txBody>
      </p:sp>
      <p:sp>
        <p:nvSpPr>
          <p:cNvPr id="26627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C2E543-8F0B-417C-A6ED-5876D736AF48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6628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Abiturprüfung</a:t>
            </a:r>
          </a:p>
        </p:txBody>
      </p:sp>
      <p:sp>
        <p:nvSpPr>
          <p:cNvPr id="26630" name="Text Box 3"/>
          <p:cNvSpPr txBox="1">
            <a:spLocks noChangeArrowheads="1"/>
          </p:cNvSpPr>
          <p:nvPr/>
        </p:nvSpPr>
        <p:spPr bwMode="auto">
          <a:xfrm>
            <a:off x="323850" y="1268413"/>
            <a:ext cx="576263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P1</a:t>
            </a:r>
          </a:p>
        </p:txBody>
      </p:sp>
      <p:sp>
        <p:nvSpPr>
          <p:cNvPr id="26631" name="Text Box 4"/>
          <p:cNvSpPr txBox="1">
            <a:spLocks noChangeArrowheads="1"/>
          </p:cNvSpPr>
          <p:nvPr/>
        </p:nvSpPr>
        <p:spPr bwMode="auto">
          <a:xfrm>
            <a:off x="3132138" y="1268413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P3</a:t>
            </a:r>
          </a:p>
        </p:txBody>
      </p:sp>
      <p:sp>
        <p:nvSpPr>
          <p:cNvPr id="26632" name="Text Box 5"/>
          <p:cNvSpPr txBox="1">
            <a:spLocks noChangeArrowheads="1"/>
          </p:cNvSpPr>
          <p:nvPr/>
        </p:nvSpPr>
        <p:spPr bwMode="auto">
          <a:xfrm>
            <a:off x="4283075" y="1268413"/>
            <a:ext cx="576263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P4</a:t>
            </a:r>
          </a:p>
        </p:txBody>
      </p:sp>
      <p:sp>
        <p:nvSpPr>
          <p:cNvPr id="26633" name="Text Box 6"/>
          <p:cNvSpPr txBox="1">
            <a:spLocks noChangeArrowheads="1"/>
          </p:cNvSpPr>
          <p:nvPr/>
        </p:nvSpPr>
        <p:spPr bwMode="auto">
          <a:xfrm>
            <a:off x="5364163" y="1268413"/>
            <a:ext cx="576262" cy="504825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P5</a:t>
            </a:r>
          </a:p>
        </p:txBody>
      </p:sp>
      <p:sp>
        <p:nvSpPr>
          <p:cNvPr id="26634" name="Text Box 7"/>
          <p:cNvSpPr txBox="1">
            <a:spLocks noChangeArrowheads="1"/>
          </p:cNvSpPr>
          <p:nvPr/>
        </p:nvSpPr>
        <p:spPr bwMode="auto">
          <a:xfrm>
            <a:off x="1547813" y="1268413"/>
            <a:ext cx="576262" cy="50482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ea typeface="ＭＳ Ｐゴシック" pitchFamily="1" charset="-128"/>
              </a:rPr>
              <a:t>P2</a:t>
            </a:r>
          </a:p>
        </p:txBody>
      </p:sp>
      <p:sp>
        <p:nvSpPr>
          <p:cNvPr id="26635" name="Line 8"/>
          <p:cNvSpPr>
            <a:spLocks noChangeShapeType="1"/>
          </p:cNvSpPr>
          <p:nvPr/>
        </p:nvSpPr>
        <p:spPr bwMode="auto">
          <a:xfrm rot="10800000" flipH="1" flipV="1">
            <a:off x="539750" y="2492375"/>
            <a:ext cx="2482850" cy="170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6" name="Line 9"/>
          <p:cNvSpPr>
            <a:spLocks noChangeShapeType="1"/>
          </p:cNvSpPr>
          <p:nvPr/>
        </p:nvSpPr>
        <p:spPr bwMode="auto">
          <a:xfrm rot="10800000" flipH="1" flipV="1">
            <a:off x="1908175" y="2492375"/>
            <a:ext cx="1223963" cy="1522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 rot="10800000" flipV="1">
            <a:off x="3832225" y="2401888"/>
            <a:ext cx="1728788" cy="170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8" name="Line 15"/>
          <p:cNvSpPr>
            <a:spLocks noChangeShapeType="1"/>
          </p:cNvSpPr>
          <p:nvPr/>
        </p:nvSpPr>
        <p:spPr bwMode="auto">
          <a:xfrm rot="10800000" flipV="1">
            <a:off x="3454400" y="2492375"/>
            <a:ext cx="180975" cy="1431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39" name="Oval 16"/>
          <p:cNvSpPr>
            <a:spLocks noChangeArrowheads="1"/>
          </p:cNvSpPr>
          <p:nvPr/>
        </p:nvSpPr>
        <p:spPr bwMode="auto">
          <a:xfrm>
            <a:off x="1908175" y="2932113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40" name="Line 17"/>
          <p:cNvSpPr>
            <a:spLocks noChangeShapeType="1"/>
          </p:cNvSpPr>
          <p:nvPr/>
        </p:nvSpPr>
        <p:spPr bwMode="auto">
          <a:xfrm>
            <a:off x="7740650" y="2492375"/>
            <a:ext cx="0" cy="649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41" name="Text Box 19"/>
          <p:cNvSpPr txBox="1">
            <a:spLocks noChangeArrowheads="1"/>
          </p:cNvSpPr>
          <p:nvPr/>
        </p:nvSpPr>
        <p:spPr bwMode="auto">
          <a:xfrm>
            <a:off x="2843213" y="5476875"/>
            <a:ext cx="1225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100-300 Punkte</a:t>
            </a:r>
          </a:p>
        </p:txBody>
      </p:sp>
      <p:sp>
        <p:nvSpPr>
          <p:cNvPr id="26642" name="Line 20"/>
          <p:cNvSpPr>
            <a:spLocks noChangeShapeType="1"/>
          </p:cNvSpPr>
          <p:nvPr/>
        </p:nvSpPr>
        <p:spPr bwMode="auto">
          <a:xfrm>
            <a:off x="3455988" y="4662488"/>
            <a:ext cx="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43" name="Text Box 21"/>
          <p:cNvSpPr txBox="1">
            <a:spLocks noChangeArrowheads="1"/>
          </p:cNvSpPr>
          <p:nvPr/>
        </p:nvSpPr>
        <p:spPr bwMode="auto">
          <a:xfrm>
            <a:off x="1403350" y="1839913"/>
            <a:ext cx="1439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schriftliche Prüfung</a:t>
            </a:r>
          </a:p>
        </p:txBody>
      </p:sp>
      <p:sp>
        <p:nvSpPr>
          <p:cNvPr id="26644" name="Text Box 22"/>
          <p:cNvSpPr txBox="1">
            <a:spLocks noChangeArrowheads="1"/>
          </p:cNvSpPr>
          <p:nvPr/>
        </p:nvSpPr>
        <p:spPr bwMode="auto">
          <a:xfrm>
            <a:off x="252413" y="1839913"/>
            <a:ext cx="14398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schriftliche Prüfung</a:t>
            </a:r>
          </a:p>
        </p:txBody>
      </p:sp>
      <p:sp>
        <p:nvSpPr>
          <p:cNvPr id="26645" name="Text Box 23"/>
          <p:cNvSpPr txBox="1">
            <a:spLocks noChangeArrowheads="1"/>
          </p:cNvSpPr>
          <p:nvPr/>
        </p:nvSpPr>
        <p:spPr bwMode="auto">
          <a:xfrm>
            <a:off x="5292725" y="1839913"/>
            <a:ext cx="1439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mündliche Prüfung</a:t>
            </a:r>
          </a:p>
        </p:txBody>
      </p:sp>
      <p:sp>
        <p:nvSpPr>
          <p:cNvPr id="26646" name="Text Box 24"/>
          <p:cNvSpPr txBox="1">
            <a:spLocks noChangeArrowheads="1"/>
          </p:cNvSpPr>
          <p:nvPr/>
        </p:nvSpPr>
        <p:spPr bwMode="auto">
          <a:xfrm>
            <a:off x="4211638" y="1839913"/>
            <a:ext cx="143986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mündliche Prüfung</a:t>
            </a:r>
          </a:p>
        </p:txBody>
      </p:sp>
      <p:sp>
        <p:nvSpPr>
          <p:cNvPr id="26647" name="Text Box 25"/>
          <p:cNvSpPr txBox="1">
            <a:spLocks noChangeArrowheads="1"/>
          </p:cNvSpPr>
          <p:nvPr/>
        </p:nvSpPr>
        <p:spPr bwMode="auto">
          <a:xfrm>
            <a:off x="3060700" y="1839913"/>
            <a:ext cx="1439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schriftliche Prüfung</a:t>
            </a:r>
          </a:p>
        </p:txBody>
      </p:sp>
      <p:sp>
        <p:nvSpPr>
          <p:cNvPr id="26648" name="AutoShape 26"/>
          <p:cNvSpPr>
            <a:spLocks noChangeArrowheads="1"/>
          </p:cNvSpPr>
          <p:nvPr/>
        </p:nvSpPr>
        <p:spPr bwMode="auto">
          <a:xfrm>
            <a:off x="6877050" y="1268413"/>
            <a:ext cx="1800225" cy="1154112"/>
          </a:xfrm>
          <a:prstGeom prst="plaque">
            <a:avLst>
              <a:gd name="adj" fmla="val 16667"/>
            </a:avLst>
          </a:prstGeom>
          <a:solidFill>
            <a:srgbClr val="99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>
              <a:ea typeface="ＭＳ Ｐゴシック" pitchFamily="1" charset="-128"/>
            </a:endParaRPr>
          </a:p>
        </p:txBody>
      </p:sp>
      <p:sp>
        <p:nvSpPr>
          <p:cNvPr id="26649" name="Text Box 27"/>
          <p:cNvSpPr txBox="1">
            <a:spLocks noChangeArrowheads="1"/>
          </p:cNvSpPr>
          <p:nvPr/>
        </p:nvSpPr>
        <p:spPr bwMode="auto">
          <a:xfrm>
            <a:off x="6804025" y="1341438"/>
            <a:ext cx="194468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600" b="0">
                <a:ea typeface="ＭＳ Ｐゴシック" pitchFamily="1" charset="-128"/>
              </a:rPr>
              <a:t>3 Prüfungsfächer mit mind. 05 Punkten </a:t>
            </a:r>
            <a:br>
              <a:rPr lang="de-DE" altLang="de-DE" sz="1600" b="0">
                <a:ea typeface="ＭＳ Ｐゴシック" pitchFamily="1" charset="-128"/>
              </a:rPr>
            </a:br>
            <a:r>
              <a:rPr lang="de-DE" altLang="de-DE" sz="1600" b="0">
                <a:ea typeface="ＭＳ Ｐゴシック" pitchFamily="1" charset="-128"/>
              </a:rPr>
              <a:t>(davon 1 LK)?</a:t>
            </a:r>
          </a:p>
        </p:txBody>
      </p:sp>
      <p:sp>
        <p:nvSpPr>
          <p:cNvPr id="26650" name="Line 28"/>
          <p:cNvSpPr>
            <a:spLocks noChangeShapeType="1"/>
          </p:cNvSpPr>
          <p:nvPr/>
        </p:nvSpPr>
        <p:spPr bwMode="auto">
          <a:xfrm flipH="1">
            <a:off x="3635375" y="2420938"/>
            <a:ext cx="1008063" cy="1503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6651" name="Text Box 29"/>
          <p:cNvSpPr txBox="1">
            <a:spLocks noChangeArrowheads="1"/>
          </p:cNvSpPr>
          <p:nvPr/>
        </p:nvSpPr>
        <p:spPr bwMode="auto">
          <a:xfrm>
            <a:off x="7380288" y="3213100"/>
            <a:ext cx="863600" cy="711200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Kein Abitur</a:t>
            </a:r>
          </a:p>
        </p:txBody>
      </p:sp>
      <p:sp>
        <p:nvSpPr>
          <p:cNvPr id="26652" name="Text Box 30"/>
          <p:cNvSpPr txBox="1">
            <a:spLocks noChangeArrowheads="1"/>
          </p:cNvSpPr>
          <p:nvPr/>
        </p:nvSpPr>
        <p:spPr bwMode="auto">
          <a:xfrm>
            <a:off x="7667625" y="2565400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>
                <a:ea typeface="ＭＳ Ｐゴシック" pitchFamily="1" charset="-128"/>
              </a:rPr>
              <a:t>nein</a:t>
            </a:r>
          </a:p>
        </p:txBody>
      </p:sp>
      <p:sp>
        <p:nvSpPr>
          <p:cNvPr id="26653" name="AutoShape 32"/>
          <p:cNvSpPr>
            <a:spLocks/>
          </p:cNvSpPr>
          <p:nvPr/>
        </p:nvSpPr>
        <p:spPr bwMode="auto">
          <a:xfrm rot="10800000">
            <a:off x="6443663" y="1196975"/>
            <a:ext cx="288925" cy="1152525"/>
          </a:xfrm>
          <a:prstGeom prst="leftBrace">
            <a:avLst>
              <a:gd name="adj1" fmla="val 33242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6654" name="Oval 35"/>
          <p:cNvSpPr>
            <a:spLocks noChangeArrowheads="1"/>
          </p:cNvSpPr>
          <p:nvPr/>
        </p:nvSpPr>
        <p:spPr bwMode="auto">
          <a:xfrm>
            <a:off x="3238500" y="4103688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>
                <a:ea typeface="ＭＳ Ｐゴシック" pitchFamily="1" charset="-128"/>
              </a:rPr>
              <a:t>+</a:t>
            </a:r>
          </a:p>
        </p:txBody>
      </p:sp>
      <p:sp>
        <p:nvSpPr>
          <p:cNvPr id="26655" name="Oval 16"/>
          <p:cNvSpPr>
            <a:spLocks noChangeArrowheads="1"/>
          </p:cNvSpPr>
          <p:nvPr/>
        </p:nvSpPr>
        <p:spPr bwMode="auto">
          <a:xfrm>
            <a:off x="1403350" y="3352800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56" name="Oval 16"/>
          <p:cNvSpPr>
            <a:spLocks noChangeArrowheads="1"/>
          </p:cNvSpPr>
          <p:nvPr/>
        </p:nvSpPr>
        <p:spPr bwMode="auto">
          <a:xfrm>
            <a:off x="4835525" y="3148013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57" name="Oval 16"/>
          <p:cNvSpPr>
            <a:spLocks noChangeArrowheads="1"/>
          </p:cNvSpPr>
          <p:nvPr/>
        </p:nvSpPr>
        <p:spPr bwMode="auto">
          <a:xfrm>
            <a:off x="4403725" y="2695575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  <p:sp>
        <p:nvSpPr>
          <p:cNvPr id="26658" name="Oval 16"/>
          <p:cNvSpPr>
            <a:spLocks noChangeArrowheads="1"/>
          </p:cNvSpPr>
          <p:nvPr/>
        </p:nvSpPr>
        <p:spPr bwMode="auto">
          <a:xfrm>
            <a:off x="3132138" y="2601913"/>
            <a:ext cx="431800" cy="431800"/>
          </a:xfrm>
          <a:prstGeom prst="ellipse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ea typeface="ＭＳ Ｐゴシック" pitchFamily="1" charset="-128"/>
              </a:rPr>
              <a:t>x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</a:t>
            </a:r>
            <a:r>
              <a:rPr lang="de-DE" dirty="0" smtClean="0"/>
              <a:t>ündliche Zusatzprüfungen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sz="2000" b="1" dirty="0" smtClean="0"/>
                  <a:t>in jedem Fach der schriftlichen Prüfung </a:t>
                </a:r>
                <a:r>
                  <a:rPr lang="de-DE" sz="2000" dirty="0" smtClean="0"/>
                  <a:t>ist eine mündliche Zusatz-prüfung möglich</a:t>
                </a:r>
              </a:p>
              <a:p>
                <a:pPr marL="0" indent="0">
                  <a:buNone/>
                </a:pPr>
                <a:endParaRPr lang="de-DE" sz="2000" dirty="0" smtClean="0"/>
              </a:p>
              <a:p>
                <a:r>
                  <a:rPr lang="de-DE" sz="2000" dirty="0" smtClean="0"/>
                  <a:t>Möglichkeit 1: Schüler </a:t>
                </a:r>
                <a:r>
                  <a:rPr lang="de-DE" sz="2000" b="1" dirty="0" smtClean="0"/>
                  <a:t>beantragt</a:t>
                </a:r>
                <a:r>
                  <a:rPr lang="de-DE" sz="2000" dirty="0" smtClean="0"/>
                  <a:t> zusätzliche Prüfung</a:t>
                </a:r>
                <a:br>
                  <a:rPr lang="de-DE" sz="2000" dirty="0" smtClean="0"/>
                </a:br>
                <a:r>
                  <a:rPr lang="de-DE" sz="2000" dirty="0" err="1" smtClean="0"/>
                  <a:t>Prüfung</a:t>
                </a:r>
                <a:r>
                  <a:rPr lang="de-DE" sz="2000" dirty="0" smtClean="0"/>
                  <a:t> ist dann verbindlich, kann nicht abgesagt werden.</a:t>
                </a:r>
              </a:p>
              <a:p>
                <a:r>
                  <a:rPr lang="de-DE" sz="2000" dirty="0" smtClean="0"/>
                  <a:t>Möglichkeit 2: </a:t>
                </a:r>
                <a:r>
                  <a:rPr lang="de-DE" sz="2000" b="1" dirty="0" smtClean="0"/>
                  <a:t>Prüfungsausschuss beschließt </a:t>
                </a:r>
                <a:r>
                  <a:rPr lang="de-DE" sz="2000" dirty="0" smtClean="0"/>
                  <a:t>mündliche Prüfung</a:t>
                </a:r>
                <a:br>
                  <a:rPr lang="de-DE" sz="2000" dirty="0" smtClean="0"/>
                </a:br>
                <a:r>
                  <a:rPr lang="de-DE" sz="2000" dirty="0" smtClean="0"/>
                  <a:t>Prüfungen werden großzügig angesetzt, um Bestehen zu sichern </a:t>
                </a:r>
              </a:p>
              <a:p>
                <a:endParaRPr lang="de-DE" sz="2000" dirty="0" smtClean="0"/>
              </a:p>
              <a:p>
                <a:r>
                  <a:rPr lang="de-DE" sz="2000" dirty="0" smtClean="0"/>
                  <a:t>Zusatzprüfung wird </a:t>
                </a:r>
                <a:r>
                  <a:rPr lang="de-DE" sz="2000" b="1" dirty="0" smtClean="0"/>
                  <a:t>nicht</a:t>
                </a:r>
                <a:r>
                  <a:rPr lang="de-DE" sz="2000" dirty="0" smtClean="0"/>
                  <a:t> durchgeführt, </a:t>
                </a:r>
                <a:r>
                  <a:rPr lang="de-DE" sz="2000" b="1" dirty="0" smtClean="0"/>
                  <a:t>wenn</a:t>
                </a:r>
                <a:r>
                  <a:rPr lang="de-DE" sz="2000" dirty="0" smtClean="0"/>
                  <a:t> sie das </a:t>
                </a:r>
                <a:r>
                  <a:rPr lang="de-DE" sz="2000" b="1" dirty="0" smtClean="0"/>
                  <a:t>Bestehen des Abiturs gefährden</a:t>
                </a:r>
                <a:r>
                  <a:rPr lang="de-DE" sz="2000" dirty="0" smtClean="0"/>
                  <a:t> würde</a:t>
                </a:r>
              </a:p>
              <a:p>
                <a:pPr marL="0" indent="0">
                  <a:buNone/>
                </a:pPr>
                <a:endParaRPr lang="de-DE" sz="2000" dirty="0" smtClean="0"/>
              </a:p>
              <a:p>
                <a:r>
                  <a:rPr lang="de-DE" sz="2000" b="1" dirty="0" smtClean="0"/>
                  <a:t>Verschlechterung</a:t>
                </a:r>
                <a:r>
                  <a:rPr lang="de-DE" sz="2000" dirty="0" smtClean="0"/>
                  <a:t> des Ergebnisses ist </a:t>
                </a:r>
                <a:r>
                  <a:rPr lang="de-DE" sz="2000" b="1" dirty="0" smtClean="0"/>
                  <a:t>möglich</a:t>
                </a:r>
                <a:r>
                  <a:rPr lang="de-DE" sz="2000" dirty="0" smtClean="0"/>
                  <a:t>: P = (2s + m)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de-DE" sz="2000" b="0" dirty="0" smtClean="0"/>
              </a:p>
              <a:p>
                <a:pPr marL="0" indent="0">
                  <a:buNone/>
                </a:pPr>
                <a:endParaRPr lang="de-DE" sz="2000" dirty="0" smtClean="0"/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33" r="-73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27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OAVO Sarah </a:t>
            </a:r>
            <a:r>
              <a:rPr lang="de-DE" dirty="0" err="1" smtClean="0"/>
              <a:t>Hoeller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09089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01930ED4-CA33-4143-9626-BAFB039231A3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de-DE" altLang="de-DE" sz="1200"/>
          </a:p>
        </p:txBody>
      </p:sp>
      <p:sp>
        <p:nvSpPr>
          <p:cNvPr id="2765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1B78FD-EB6F-4C3D-B4CD-B91105A4A13C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765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Besondere fächerübergreifende Projekte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2800" dirty="0" smtClean="0"/>
              <a:t>Einführungsphase (E1/E2)</a:t>
            </a:r>
          </a:p>
          <a:p>
            <a:pPr lvl="1" eaLnBrk="1" hangingPunct="1"/>
            <a:r>
              <a:rPr lang="de-DE" altLang="de-DE" sz="2400" dirty="0" smtClean="0"/>
              <a:t>Berufsberatung in der Schule</a:t>
            </a:r>
          </a:p>
          <a:p>
            <a:pPr lvl="1" eaLnBrk="1" hangingPunct="1"/>
            <a:r>
              <a:rPr lang="de-DE" altLang="de-DE" sz="2400" dirty="0" smtClean="0"/>
              <a:t>Berufspraktikum vor den Osterferien in Betrieben</a:t>
            </a:r>
          </a:p>
          <a:p>
            <a:pPr lvl="1" eaLnBrk="1" hangingPunct="1"/>
            <a:r>
              <a:rPr lang="de-DE" altLang="de-DE" sz="2400" dirty="0" smtClean="0"/>
              <a:t>Berufsorientierung vor den Sommerferien</a:t>
            </a:r>
          </a:p>
          <a:p>
            <a:pPr marL="457200" lvl="1" indent="0" eaLnBrk="1" hangingPunct="1">
              <a:buNone/>
            </a:pPr>
            <a:endParaRPr lang="de-DE" altLang="de-DE" sz="1400" dirty="0" smtClean="0"/>
          </a:p>
          <a:p>
            <a:pPr eaLnBrk="1" hangingPunct="1"/>
            <a:r>
              <a:rPr lang="de-DE" altLang="de-DE" sz="2800" dirty="0" smtClean="0"/>
              <a:t>Qualifikationsphase (Q1-Q4)</a:t>
            </a:r>
            <a:endParaRPr lang="de-DE" altLang="de-DE" sz="2400" dirty="0" smtClean="0"/>
          </a:p>
          <a:p>
            <a:pPr lvl="1" eaLnBrk="1" hangingPunct="1"/>
            <a:r>
              <a:rPr lang="de-DE" altLang="de-DE" sz="2400" dirty="0" smtClean="0"/>
              <a:t>Berufsberatung vor Ort</a:t>
            </a:r>
          </a:p>
          <a:p>
            <a:pPr lvl="1" eaLnBrk="1" hangingPunct="1"/>
            <a:r>
              <a:rPr lang="de-DE" altLang="de-DE" sz="2400" dirty="0"/>
              <a:t>Studienfahrt </a:t>
            </a:r>
            <a:r>
              <a:rPr lang="de-DE" altLang="de-DE" sz="2400" dirty="0" smtClean="0"/>
              <a:t>Weimar </a:t>
            </a:r>
            <a:r>
              <a:rPr lang="de-DE" altLang="de-DE" sz="1400" dirty="0"/>
              <a:t>(ca. 200€</a:t>
            </a:r>
            <a:r>
              <a:rPr lang="de-DE" altLang="de-DE" sz="1400" dirty="0" smtClean="0"/>
              <a:t>) </a:t>
            </a:r>
            <a:r>
              <a:rPr lang="de-DE" altLang="de-DE" sz="2400" b="1" dirty="0" smtClean="0"/>
              <a:t>verbindlich</a:t>
            </a:r>
          </a:p>
          <a:p>
            <a:pPr lvl="1" eaLnBrk="1" hangingPunct="1"/>
            <a:r>
              <a:rPr lang="de-DE" altLang="de-DE" sz="2400" dirty="0" smtClean="0"/>
              <a:t>Studienfahrt Berlin </a:t>
            </a:r>
            <a:r>
              <a:rPr lang="de-DE" altLang="de-DE" sz="1400" dirty="0" smtClean="0"/>
              <a:t>(ca. 150€) </a:t>
            </a:r>
            <a:r>
              <a:rPr lang="de-DE" altLang="de-DE" sz="2400" b="1" dirty="0" smtClean="0"/>
              <a:t>verbindlich</a:t>
            </a:r>
          </a:p>
          <a:p>
            <a:pPr lvl="1" eaLnBrk="1" hangingPunct="1"/>
            <a:r>
              <a:rPr lang="de-DE" altLang="de-DE" sz="2400" dirty="0" smtClean="0"/>
              <a:t>Planspiele,</a:t>
            </a:r>
            <a:r>
              <a:rPr lang="de-DE" altLang="de-DE" sz="2400" b="1" dirty="0" smtClean="0"/>
              <a:t> </a:t>
            </a:r>
            <a:r>
              <a:rPr lang="de-DE" altLang="de-DE" sz="2400" dirty="0" smtClean="0"/>
              <a:t>Projekte,</a:t>
            </a:r>
            <a:r>
              <a:rPr lang="de-DE" altLang="de-DE" sz="2400" b="1" dirty="0" smtClean="0"/>
              <a:t> </a:t>
            </a:r>
            <a:r>
              <a:rPr lang="de-DE" altLang="de-DE" sz="2400" dirty="0" smtClean="0"/>
              <a:t>Bildungsmessen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DB1642BB-7F95-4C27-80D6-E81349555A8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de-DE" altLang="de-DE" sz="1200"/>
          </a:p>
        </p:txBody>
      </p:sp>
      <p:sp>
        <p:nvSpPr>
          <p:cNvPr id="2867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73348E-E24D-4CDF-8593-0E4AFFF9DBCD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867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8677" name="Text Box 2"/>
          <p:cNvSpPr txBox="1">
            <a:spLocks noChangeArrowheads="1"/>
          </p:cNvSpPr>
          <p:nvPr/>
        </p:nvSpPr>
        <p:spPr bwMode="auto">
          <a:xfrm>
            <a:off x="1447800" y="13716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/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Verweildauer in der GO</a:t>
            </a:r>
          </a:p>
        </p:txBody>
      </p:sp>
      <p:sp>
        <p:nvSpPr>
          <p:cNvPr id="28679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2800" dirty="0" smtClean="0"/>
              <a:t>In der Regel maximal 4 Jahre</a:t>
            </a:r>
          </a:p>
          <a:p>
            <a:pPr eaLnBrk="1" hangingPunct="1"/>
            <a:r>
              <a:rPr lang="de-DE" altLang="de-DE" sz="2800" dirty="0" smtClean="0"/>
              <a:t>Einführungsphase kann </a:t>
            </a:r>
            <a:r>
              <a:rPr lang="de-DE" altLang="de-DE" sz="2800" b="1" dirty="0" smtClean="0"/>
              <a:t>einmal</a:t>
            </a:r>
            <a:r>
              <a:rPr lang="de-DE" altLang="de-DE" sz="2800" dirty="0" smtClean="0"/>
              <a:t> wiederholt werden</a:t>
            </a:r>
          </a:p>
          <a:p>
            <a:pPr eaLnBrk="1" hangingPunct="1"/>
            <a:r>
              <a:rPr lang="de-DE" altLang="de-DE" sz="2800" dirty="0">
                <a:solidFill>
                  <a:srgbClr val="FF0000"/>
                </a:solidFill>
              </a:rPr>
              <a:t>k</a:t>
            </a:r>
            <a:r>
              <a:rPr lang="de-DE" altLang="de-DE" sz="2800" dirty="0" smtClean="0">
                <a:solidFill>
                  <a:srgbClr val="FF0000"/>
                </a:solidFill>
              </a:rPr>
              <a:t>eine Wiederholung </a:t>
            </a:r>
            <a:r>
              <a:rPr lang="de-DE" altLang="de-DE" sz="2800" dirty="0" smtClean="0"/>
              <a:t>der Einführungsphase, </a:t>
            </a:r>
            <a:r>
              <a:rPr lang="de-DE" altLang="de-DE" sz="2800" dirty="0" smtClean="0">
                <a:solidFill>
                  <a:srgbClr val="FF0000"/>
                </a:solidFill>
              </a:rPr>
              <a:t>wenn </a:t>
            </a:r>
            <a:r>
              <a:rPr lang="de-DE" altLang="de-DE" sz="2800" smtClean="0">
                <a:solidFill>
                  <a:srgbClr val="FF0000"/>
                </a:solidFill>
              </a:rPr>
              <a:t>Stufe 10G oder 10R </a:t>
            </a:r>
            <a:r>
              <a:rPr lang="de-DE" altLang="de-DE" sz="2800" dirty="0" smtClean="0">
                <a:solidFill>
                  <a:srgbClr val="FF0000"/>
                </a:solidFill>
              </a:rPr>
              <a:t>schon wiederholt wurde</a:t>
            </a:r>
          </a:p>
          <a:p>
            <a:pPr eaLnBrk="1" hangingPunct="1"/>
            <a:r>
              <a:rPr lang="de-DE" altLang="de-DE" sz="2800" dirty="0"/>
              <a:t>e</a:t>
            </a:r>
            <a:r>
              <a:rPr lang="de-DE" altLang="de-DE" sz="2800" dirty="0" smtClean="0"/>
              <a:t>ine nicht bestandene Abiturprüfung kann in jedem Fall wiederholt werden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nummernplatzhalt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C81D287-E44C-4675-AA58-1CDE3D5E9AE9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de-DE" altLang="de-DE" sz="1200"/>
          </a:p>
        </p:txBody>
      </p:sp>
      <p:sp>
        <p:nvSpPr>
          <p:cNvPr id="5123" name="Datumsplatzhalter 3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3A9F37-1E03-4509-84E7-070A3A54FF95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5124" name="Fußzeilenplatzhalt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Aufnahme in die GO</a:t>
            </a:r>
          </a:p>
        </p:txBody>
      </p:sp>
      <p:sp>
        <p:nvSpPr>
          <p:cNvPr id="5126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>
              <a:latin typeface="Times New Roman" pitchFamily="18" charset="0"/>
            </a:endParaRPr>
          </a:p>
        </p:txBody>
      </p:sp>
      <p:sp>
        <p:nvSpPr>
          <p:cNvPr id="5127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2400" b="0">
              <a:latin typeface="Times New Roman" pitchFamily="18" charset="0"/>
            </a:endParaRPr>
          </a:p>
        </p:txBody>
      </p:sp>
      <p:sp>
        <p:nvSpPr>
          <p:cNvPr id="5128" name="Text Box 5"/>
          <p:cNvSpPr txBox="1">
            <a:spLocks noChangeArrowheads="1"/>
          </p:cNvSpPr>
          <p:nvPr/>
        </p:nvSpPr>
        <p:spPr bwMode="auto">
          <a:xfrm>
            <a:off x="1376363" y="1268413"/>
            <a:ext cx="2590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600" b="0"/>
              <a:t>Realschule</a:t>
            </a:r>
          </a:p>
        </p:txBody>
      </p:sp>
      <p:sp>
        <p:nvSpPr>
          <p:cNvPr id="5129" name="Text Box 6"/>
          <p:cNvSpPr txBox="1">
            <a:spLocks noChangeArrowheads="1"/>
          </p:cNvSpPr>
          <p:nvPr/>
        </p:nvSpPr>
        <p:spPr bwMode="auto">
          <a:xfrm>
            <a:off x="5021263" y="1223963"/>
            <a:ext cx="2895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3600" b="0"/>
              <a:t>Gymnasium</a:t>
            </a:r>
          </a:p>
        </p:txBody>
      </p:sp>
      <p:sp>
        <p:nvSpPr>
          <p:cNvPr id="5130" name="Text Box 7"/>
          <p:cNvSpPr txBox="1">
            <a:spLocks noChangeArrowheads="1"/>
          </p:cNvSpPr>
          <p:nvPr/>
        </p:nvSpPr>
        <p:spPr bwMode="auto">
          <a:xfrm>
            <a:off x="5048250" y="5181600"/>
            <a:ext cx="2895600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solidFill>
                  <a:srgbClr val="00B050"/>
                </a:solidFill>
              </a:rPr>
              <a:t>Versetzung in die Einführungsphase GO</a:t>
            </a:r>
          </a:p>
        </p:txBody>
      </p:sp>
      <p:sp>
        <p:nvSpPr>
          <p:cNvPr id="5131" name="Text Box 8"/>
          <p:cNvSpPr txBox="1">
            <a:spLocks noChangeArrowheads="1"/>
          </p:cNvSpPr>
          <p:nvPr/>
        </p:nvSpPr>
        <p:spPr bwMode="auto">
          <a:xfrm>
            <a:off x="1196975" y="2259013"/>
            <a:ext cx="2971800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solidFill>
                  <a:srgbClr val="00B050"/>
                </a:solidFill>
              </a:rPr>
              <a:t>(</a:t>
            </a:r>
            <a:r>
              <a:rPr lang="de-DE" altLang="de-DE" sz="2400">
                <a:solidFill>
                  <a:srgbClr val="00B050"/>
                </a:solidFill>
              </a:rPr>
              <a:t>Qualifizierender</a:t>
            </a:r>
            <a:r>
              <a:rPr lang="de-DE" altLang="de-DE" sz="2400" b="0">
                <a:solidFill>
                  <a:srgbClr val="00B050"/>
                </a:solidFill>
              </a:rPr>
              <a:t>)</a:t>
            </a:r>
            <a:r>
              <a:rPr lang="de-DE" altLang="de-DE" sz="2400" b="0"/>
              <a:t/>
            </a:r>
            <a:br>
              <a:rPr lang="de-DE" altLang="de-DE" sz="2400" b="0"/>
            </a:br>
            <a:r>
              <a:rPr lang="de-DE" altLang="de-DE" sz="2400" b="0">
                <a:solidFill>
                  <a:srgbClr val="FF0000"/>
                </a:solidFill>
              </a:rPr>
              <a:t>Realschulabschluss</a:t>
            </a:r>
          </a:p>
        </p:txBody>
      </p:sp>
      <p:sp>
        <p:nvSpPr>
          <p:cNvPr id="5132" name="Text Box 9"/>
          <p:cNvSpPr txBox="1">
            <a:spLocks noChangeArrowheads="1"/>
          </p:cNvSpPr>
          <p:nvPr/>
        </p:nvSpPr>
        <p:spPr bwMode="auto">
          <a:xfrm>
            <a:off x="1062038" y="4103688"/>
            <a:ext cx="3106737" cy="830262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solidFill>
                  <a:srgbClr val="FF0000"/>
                </a:solidFill>
              </a:rPr>
              <a:t>(Notendurchschnitt   </a:t>
            </a:r>
            <a:r>
              <a:rPr lang="de-DE" altLang="de-DE" sz="2400" b="0" u="sng">
                <a:solidFill>
                  <a:srgbClr val="FF0000"/>
                </a:solidFill>
              </a:rPr>
              <a:t>besser</a:t>
            </a:r>
            <a:r>
              <a:rPr lang="de-DE" altLang="de-DE" sz="2400" b="0">
                <a:solidFill>
                  <a:srgbClr val="FF0000"/>
                </a:solidFill>
              </a:rPr>
              <a:t> als 3 in:)</a:t>
            </a:r>
          </a:p>
        </p:txBody>
      </p:sp>
      <p:sp>
        <p:nvSpPr>
          <p:cNvPr id="5133" name="Text Box 10"/>
          <p:cNvSpPr txBox="1">
            <a:spLocks noChangeArrowheads="1"/>
          </p:cNvSpPr>
          <p:nvPr/>
        </p:nvSpPr>
        <p:spPr bwMode="auto">
          <a:xfrm>
            <a:off x="1133475" y="3424238"/>
            <a:ext cx="3048000" cy="45720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>
                <a:solidFill>
                  <a:srgbClr val="FF0000"/>
                </a:solidFill>
              </a:rPr>
              <a:t>(Eignungserklärung)</a:t>
            </a:r>
          </a:p>
        </p:txBody>
      </p:sp>
      <p:sp>
        <p:nvSpPr>
          <p:cNvPr id="5134" name="Text Box 11"/>
          <p:cNvSpPr txBox="1">
            <a:spLocks noChangeArrowheads="1"/>
          </p:cNvSpPr>
          <p:nvPr/>
        </p:nvSpPr>
        <p:spPr bwMode="auto">
          <a:xfrm>
            <a:off x="250825" y="5335588"/>
            <a:ext cx="236220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solidFill>
                  <a:srgbClr val="00B050"/>
                </a:solidFill>
              </a:rPr>
              <a:t>De, 1.FS, Ma, NW</a:t>
            </a:r>
          </a:p>
        </p:txBody>
      </p:sp>
      <p:sp>
        <p:nvSpPr>
          <p:cNvPr id="5135" name="Text Box 12"/>
          <p:cNvSpPr txBox="1">
            <a:spLocks noChangeArrowheads="1"/>
          </p:cNvSpPr>
          <p:nvPr/>
        </p:nvSpPr>
        <p:spPr bwMode="auto">
          <a:xfrm>
            <a:off x="2771775" y="5364163"/>
            <a:ext cx="1979613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000" b="0">
                <a:solidFill>
                  <a:srgbClr val="00B050"/>
                </a:solidFill>
              </a:rPr>
              <a:t>restl. Fächer</a:t>
            </a:r>
          </a:p>
        </p:txBody>
      </p:sp>
      <p:cxnSp>
        <p:nvCxnSpPr>
          <p:cNvPr id="5136" name="AutoShape 13"/>
          <p:cNvCxnSpPr>
            <a:cxnSpLocks noChangeShapeType="1"/>
            <a:stCxn id="5129" idx="2"/>
            <a:endCxn id="5130" idx="0"/>
          </p:cNvCxnSpPr>
          <p:nvPr/>
        </p:nvCxnSpPr>
        <p:spPr bwMode="auto">
          <a:xfrm>
            <a:off x="6469063" y="1865313"/>
            <a:ext cx="26987" cy="3316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7" name="AutoShape 14"/>
          <p:cNvCxnSpPr>
            <a:cxnSpLocks noChangeShapeType="1"/>
            <a:stCxn id="5132" idx="2"/>
            <a:endCxn id="5135" idx="0"/>
          </p:cNvCxnSpPr>
          <p:nvPr/>
        </p:nvCxnSpPr>
        <p:spPr bwMode="auto">
          <a:xfrm>
            <a:off x="2616200" y="4933950"/>
            <a:ext cx="1146175" cy="430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8" name="AutoShape 15"/>
          <p:cNvCxnSpPr>
            <a:cxnSpLocks noChangeShapeType="1"/>
            <a:stCxn id="5132" idx="2"/>
            <a:endCxn id="5134" idx="0"/>
          </p:cNvCxnSpPr>
          <p:nvPr/>
        </p:nvCxnSpPr>
        <p:spPr bwMode="auto">
          <a:xfrm flipH="1">
            <a:off x="1431925" y="4933950"/>
            <a:ext cx="1184275" cy="4016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39" name="AutoShape 16"/>
          <p:cNvCxnSpPr>
            <a:cxnSpLocks noChangeShapeType="1"/>
            <a:stCxn id="5128" idx="2"/>
            <a:endCxn id="5131" idx="0"/>
          </p:cNvCxnSpPr>
          <p:nvPr/>
        </p:nvCxnSpPr>
        <p:spPr bwMode="auto">
          <a:xfrm>
            <a:off x="2671763" y="1909763"/>
            <a:ext cx="11112" cy="349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0" name="AutoShape 17"/>
          <p:cNvCxnSpPr>
            <a:cxnSpLocks noChangeShapeType="1"/>
            <a:stCxn id="5131" idx="2"/>
          </p:cNvCxnSpPr>
          <p:nvPr/>
        </p:nvCxnSpPr>
        <p:spPr bwMode="auto">
          <a:xfrm>
            <a:off x="2682875" y="3089275"/>
            <a:ext cx="3175" cy="3349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1" name="AutoShape 18"/>
          <p:cNvCxnSpPr>
            <a:cxnSpLocks noChangeShapeType="1"/>
          </p:cNvCxnSpPr>
          <p:nvPr/>
        </p:nvCxnSpPr>
        <p:spPr bwMode="auto">
          <a:xfrm>
            <a:off x="2686050" y="3881438"/>
            <a:ext cx="1588" cy="222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Geh ich oder bleib ich?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1313" y="1133475"/>
            <a:ext cx="8524875" cy="4816475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/>
              <a:t>Warum die Oberstufe an der </a:t>
            </a:r>
            <a:r>
              <a:rPr lang="de-DE" sz="2400" b="1" dirty="0" err="1"/>
              <a:t>AvH</a:t>
            </a:r>
            <a:r>
              <a:rPr lang="de-DE" sz="2400" b="1" dirty="0"/>
              <a:t> absolvieren?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000" dirty="0" smtClean="0"/>
              <a:t>- vertrautes </a:t>
            </a:r>
            <a:r>
              <a:rPr lang="de-DE" sz="2000" dirty="0"/>
              <a:t>Umfeld</a:t>
            </a:r>
            <a:br>
              <a:rPr lang="de-DE" sz="2000" dirty="0"/>
            </a:br>
            <a:r>
              <a:rPr lang="de-DE" sz="2000" dirty="0"/>
              <a:t>- kurze </a:t>
            </a:r>
            <a:r>
              <a:rPr lang="de-DE" sz="2000" dirty="0" smtClean="0"/>
              <a:t>Fahrwege</a:t>
            </a:r>
            <a:br>
              <a:rPr lang="de-DE" sz="2000" dirty="0" smtClean="0"/>
            </a:br>
            <a:r>
              <a:rPr lang="de-DE" sz="2000" dirty="0" smtClean="0"/>
              <a:t>- i.d.R. </a:t>
            </a:r>
            <a:r>
              <a:rPr lang="de-DE" sz="2000" dirty="0">
                <a:sym typeface="Wingdings" panose="05000000000000000000" pitchFamily="2" charset="2"/>
              </a:rPr>
              <a:t>kleine Klassen und </a:t>
            </a:r>
            <a:r>
              <a:rPr lang="de-DE" sz="2000" dirty="0" smtClean="0">
                <a:sym typeface="Wingdings" panose="05000000000000000000" pitchFamily="2" charset="2"/>
              </a:rPr>
              <a:t>Kurse   </a:t>
            </a:r>
            <a:r>
              <a:rPr lang="de-DE" sz="2000" dirty="0"/>
              <a:t>intensivere Förderung </a:t>
            </a:r>
            <a:r>
              <a:rPr lang="de-DE" sz="2000" dirty="0" smtClean="0"/>
              <a:t>möglich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/>
              <a:t>- viele Lehrer sind </a:t>
            </a:r>
            <a:r>
              <a:rPr lang="de-DE" sz="2000" dirty="0" smtClean="0"/>
              <a:t>bereits bekannt </a:t>
            </a:r>
            <a:r>
              <a:rPr lang="de-DE" sz="2000" dirty="0" smtClean="0">
                <a:sym typeface="Wingdings" panose="05000000000000000000" pitchFamily="2" charset="2"/>
              </a:rPr>
              <a:t> </a:t>
            </a:r>
            <a:r>
              <a:rPr lang="de-DE" sz="2000" dirty="0"/>
              <a:t>persönlichere Verbindung </a:t>
            </a:r>
            <a:endParaRPr lang="de-DE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de-DE" sz="2000" dirty="0" smtClean="0"/>
              <a:t>- gutes Betreuungsverhältnis durch </a:t>
            </a:r>
            <a:r>
              <a:rPr lang="de-DE" sz="2000" dirty="0"/>
              <a:t>kleines </a:t>
            </a:r>
            <a:r>
              <a:rPr lang="de-DE" sz="2000" dirty="0" smtClean="0"/>
              <a:t>System</a:t>
            </a:r>
            <a:endParaRPr lang="de-DE" sz="2000" dirty="0"/>
          </a:p>
          <a:p>
            <a:pPr>
              <a:buFont typeface="Wingdings" panose="05000000000000000000" pitchFamily="2" charset="2"/>
              <a:buChar char="J"/>
            </a:pPr>
            <a:endParaRPr lang="de-DE" sz="2000" dirty="0"/>
          </a:p>
          <a:p>
            <a:pPr>
              <a:buFont typeface="Wingdings" panose="05000000000000000000" pitchFamily="2" charset="2"/>
              <a:buChar char="J"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/>
          </a:p>
          <a:p>
            <a:pPr>
              <a:buFont typeface="Wingdings" panose="05000000000000000000" pitchFamily="2" charset="2"/>
              <a:buChar char="J"/>
            </a:pPr>
            <a:endParaRPr lang="de-DE" sz="20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30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OAVO Horst Fromm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0687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liennummernplatzhalter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89774304-FB51-4050-B161-C00D47295266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de-DE" altLang="de-DE" sz="1200"/>
          </a:p>
        </p:txBody>
      </p:sp>
      <p:sp>
        <p:nvSpPr>
          <p:cNvPr id="29699" name="Datumsplatzhalter 2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C3A84A-8192-496A-B6F8-C62CE6DEC450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29700" name="Fußzeilenplatzhalt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29701" name="Rectangle 2"/>
          <p:cNvSpPr>
            <a:spLocks noChangeArrowheads="1"/>
          </p:cNvSpPr>
          <p:nvPr/>
        </p:nvSpPr>
        <p:spPr bwMode="auto">
          <a:xfrm>
            <a:off x="4086225" y="2728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1800">
              <a:solidFill>
                <a:schemeClr val="hlink"/>
              </a:solidFill>
            </a:endParaRPr>
          </a:p>
        </p:txBody>
      </p:sp>
      <p:sp>
        <p:nvSpPr>
          <p:cNvPr id="29702" name="Text Box 3"/>
          <p:cNvSpPr txBox="1">
            <a:spLocks noChangeArrowheads="1"/>
          </p:cNvSpPr>
          <p:nvPr/>
        </p:nvSpPr>
        <p:spPr bwMode="auto">
          <a:xfrm>
            <a:off x="1066800" y="4343400"/>
            <a:ext cx="69342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2400" b="0"/>
              <a:t>„Wissen und Erkennen sind die Freude und Berechtigung der Menschheit.“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de-DE" altLang="de-DE" sz="1400" b="0"/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 b="0"/>
              <a:t>Alexander von Humboldt</a:t>
            </a:r>
          </a:p>
        </p:txBody>
      </p:sp>
      <p:pic>
        <p:nvPicPr>
          <p:cNvPr id="29703" name="Picture 4" descr="Alexand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819150"/>
            <a:ext cx="5029200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/>
              <a:t>Oberstufeneignung </a:t>
            </a:r>
            <a:r>
              <a:rPr lang="de-DE" altLang="de-DE" dirty="0" err="1" smtClean="0"/>
              <a:t>AvH</a:t>
            </a:r>
            <a:r>
              <a:rPr lang="de-DE" altLang="de-DE" dirty="0" smtClean="0"/>
              <a:t> für </a:t>
            </a:r>
            <a:r>
              <a:rPr lang="de-DE" altLang="de-DE" dirty="0" err="1" smtClean="0"/>
              <a:t>RealschülerInnen</a:t>
            </a:r>
            <a:endParaRPr lang="de-DE" altLang="de-DE" dirty="0" smtClean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sz="2400" dirty="0" smtClean="0"/>
              <a:t>gute Note im Arbeitsverhalten</a:t>
            </a:r>
          </a:p>
          <a:p>
            <a:r>
              <a:rPr lang="de-DE" altLang="de-DE" sz="2400" dirty="0" smtClean="0"/>
              <a:t>Berücksichtigung unterdurchschnittlicher Leistungen im aktuellen Halbjahr</a:t>
            </a:r>
          </a:p>
          <a:p>
            <a:r>
              <a:rPr lang="de-DE" altLang="de-DE" sz="2400" dirty="0" smtClean="0"/>
              <a:t>Berücksichtigung schlechter Leistungen in der Vergangenheit</a:t>
            </a:r>
          </a:p>
          <a:p>
            <a:r>
              <a:rPr lang="de-DE" altLang="de-DE" sz="2400" dirty="0" smtClean="0"/>
              <a:t>Besuch freiwilliger Unterrichtsveranstaltungen</a:t>
            </a:r>
          </a:p>
          <a:p>
            <a:r>
              <a:rPr lang="de-DE" altLang="de-DE" sz="2400" dirty="0" smtClean="0"/>
              <a:t>regelmäßige Anwesenheit im Unterricht</a:t>
            </a:r>
          </a:p>
          <a:p>
            <a:r>
              <a:rPr lang="de-DE" altLang="de-DE" sz="2400" dirty="0" smtClean="0"/>
              <a:t>Fähigkeit, Lücken selbstständig aufzuholen</a:t>
            </a:r>
          </a:p>
          <a:p>
            <a:r>
              <a:rPr lang="de-DE" altLang="de-DE" sz="2400" dirty="0" smtClean="0"/>
              <a:t>kontinuierliche Mitarbeit</a:t>
            </a:r>
          </a:p>
          <a:p>
            <a:r>
              <a:rPr lang="de-DE" altLang="de-DE" sz="2400" dirty="0" smtClean="0"/>
              <a:t>Pflicht zum Besuch der GO-Vorbereitungskurse, falls diese angeboten werden können</a:t>
            </a:r>
          </a:p>
          <a:p>
            <a:endParaRPr lang="de-DE" altLang="de-DE" dirty="0" smtClean="0"/>
          </a:p>
        </p:txBody>
      </p:sp>
      <p:sp>
        <p:nvSpPr>
          <p:cNvPr id="6146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200" dirty="0" smtClean="0"/>
              <a:t>Folie </a:t>
            </a:r>
            <a:fld id="{089CAF16-CE16-4094-BF7E-E6C0BA716EBC}" type="slidenum">
              <a:rPr lang="de-DE" altLang="de-DE" sz="1200" smtClean="0"/>
              <a:pPr/>
              <a:t>4</a:t>
            </a:fld>
            <a:endParaRPr lang="de-DE" altLang="de-DE" sz="1200" dirty="0"/>
          </a:p>
        </p:txBody>
      </p:sp>
      <p:sp>
        <p:nvSpPr>
          <p:cNvPr id="6147" name="Datumsplatzhalter 4"/>
          <p:cNvSpPr>
            <a:spLocks noGrp="1"/>
          </p:cNvSpPr>
          <p:nvPr>
            <p:ph type="dt" sz="quarter" idx="11"/>
          </p:nvPr>
        </p:nvSpPr>
        <p:spPr/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457C00-43E8-4415-9F13-07B023CA8F3E}" type="datetime1">
              <a:rPr lang="de-DE" altLang="de-DE" sz="1200" smtClean="0"/>
              <a:pPr/>
              <a:t>01.02.2021</a:t>
            </a:fld>
            <a:endParaRPr lang="de-DE" altLang="de-DE" sz="1200" dirty="0"/>
          </a:p>
        </p:txBody>
      </p:sp>
      <p:sp>
        <p:nvSpPr>
          <p:cNvPr id="6148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200" dirty="0" smtClean="0"/>
              <a:t>OAVO Sarah </a:t>
            </a:r>
            <a:r>
              <a:rPr lang="de-DE" altLang="de-DE" sz="1200" dirty="0" err="1" smtClean="0"/>
              <a:t>Hoeller</a:t>
            </a:r>
            <a:endParaRPr lang="de-DE" altLang="de-DE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Aufnahmeverfahren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 smtClean="0"/>
              <a:t>Anmeldung </a:t>
            </a:r>
            <a:r>
              <a:rPr lang="de-DE" sz="2800" dirty="0" smtClean="0">
                <a:solidFill>
                  <a:srgbClr val="FF0000"/>
                </a:solidFill>
              </a:rPr>
              <a:t>bis Ende Februar</a:t>
            </a:r>
            <a:r>
              <a:rPr lang="de-DE" sz="2800" dirty="0" smtClean="0"/>
              <a:t> 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 smtClean="0"/>
              <a:t>Realschüler: 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 smtClean="0"/>
              <a:t>Oberstufeneignung</a:t>
            </a:r>
            <a:endParaRPr lang="de-DE" sz="2800" dirty="0"/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 smtClean="0"/>
              <a:t>Zeugnis 1. Halbjahr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 smtClean="0"/>
              <a:t>Zeugnis 2. Halbjahr nachreichen (</a:t>
            </a:r>
            <a:r>
              <a:rPr lang="de-DE" sz="2800" dirty="0" smtClean="0">
                <a:solidFill>
                  <a:srgbClr val="FF0000"/>
                </a:solidFill>
              </a:rPr>
              <a:t>Eignung</a:t>
            </a:r>
            <a:r>
              <a:rPr lang="de-DE" sz="2800" dirty="0" smtClean="0"/>
              <a:t>!!!)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 err="1" smtClean="0"/>
              <a:t>Fachwahl</a:t>
            </a:r>
            <a:endParaRPr lang="de-DE" sz="2800" dirty="0" smtClean="0"/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 smtClean="0"/>
              <a:t>nach GO-Information für Schüler zu Beginn 2. HJ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DE" sz="2800" dirty="0" smtClean="0"/>
              <a:t>persönliche Beratung bei Studienleitung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e-DE" sz="2800" dirty="0" smtClean="0"/>
              <a:t>nachträgliche Aufnahme meist möglich</a:t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altLang="de-DE" dirty="0"/>
              <a:t>OAVO Sarah </a:t>
            </a:r>
            <a:r>
              <a:rPr lang="de-DE" altLang="de-DE" dirty="0" err="1"/>
              <a:t>Hoeller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2372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077E3E67-8FF1-4484-A829-C1C425DB1C1A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de-DE" altLang="de-DE" sz="1200"/>
          </a:p>
        </p:txBody>
      </p:sp>
      <p:sp>
        <p:nvSpPr>
          <p:cNvPr id="7171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E9D6A26-9FFD-4AA9-BF76-8259C892412C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7172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75" y="233363"/>
            <a:ext cx="6572250" cy="352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de-DE" altLang="de-DE" smtClean="0">
                <a:cs typeface="Arial" charset="0"/>
              </a:rPr>
              <a:t>Zeitplan gymnasiale Oberstufe</a:t>
            </a:r>
            <a:r>
              <a:rPr lang="de-DE" altLang="de-DE" sz="1400" smtClean="0">
                <a:cs typeface="Arial" charset="0"/>
              </a:rPr>
              <a:t> </a:t>
            </a:r>
            <a:endParaRPr lang="de-DE" altLang="de-DE" sz="1400" smtClean="0"/>
          </a:p>
        </p:txBody>
      </p:sp>
      <p:graphicFrame>
        <p:nvGraphicFramePr>
          <p:cNvPr id="355359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913353"/>
              </p:ext>
            </p:extLst>
          </p:nvPr>
        </p:nvGraphicFramePr>
        <p:xfrm>
          <a:off x="296525" y="1043735"/>
          <a:ext cx="8153400" cy="5364018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1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3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134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Einfüh</a:t>
                      </a: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de-DE" alt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rungs</a:t>
                      </a: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-phase 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Halbjahr 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Halbjahr GO</a:t>
                      </a:r>
                      <a:endParaRPr kumimoji="0" lang="de-DE" altLang="de-D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Pflichtfächer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29+5 Stunden Pflichtunterricht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(34 Wochenstunden)</a:t>
                      </a: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304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Qualifi-kations-phase 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Halbjahr 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Halbjahr GO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Fachhochschulreife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(schulischer Teil – SFHS)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Unterricht in</a:t>
                      </a:r>
                      <a:b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Leistungskursen </a:t>
                      </a:r>
                      <a:b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mindestens 7 Grundkursen</a:t>
                      </a:r>
                      <a:r>
                        <a:rPr kumimoji="0" lang="de-DE" alt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990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Q4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Halbjahr 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Halbjahr GO (</a:t>
                      </a:r>
                      <a:r>
                        <a:rPr kumimoji="0" lang="de-DE" altLang="de-DE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Abitur</a:t>
                      </a: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>
                        <a:alpha val="50195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426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Prü</a:t>
                      </a: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de-DE" altLang="de-DE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fungs</a:t>
                      </a: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-phase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Q4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Abi-tur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Beginn i.d.R. 2 Wochen vor den Osterferien</a:t>
                      </a:r>
                      <a:b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zentrale Aufgabenstellung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„Landesabitur“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LK: schriftlich</a:t>
                      </a:r>
                      <a:b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GK: schriftlich</a:t>
                      </a:r>
                      <a:b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GK: mündlich</a:t>
                      </a:r>
                      <a:b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GK: mündlich oder </a:t>
                      </a:r>
                      <a:r>
                        <a:rPr kumimoji="0" lang="de-DE" altLang="de-DE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Präsen</a:t>
                      </a: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</a:t>
                      </a:r>
                      <a:b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</a:t>
                      </a:r>
                      <a:r>
                        <a:rPr kumimoji="0" lang="de-DE" altLang="de-DE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tation</a:t>
                      </a: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oder BLL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 Prüfungsfächer)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D18BB5B-D991-452B-940C-BF95FB1CB23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de-DE" altLang="de-DE" sz="1200"/>
          </a:p>
        </p:txBody>
      </p:sp>
      <p:sp>
        <p:nvSpPr>
          <p:cNvPr id="8195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F6E323-7D20-44CB-84D2-AE4F51FBC273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8196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1422400" y="233363"/>
            <a:ext cx="6119813" cy="381000"/>
          </a:xfrm>
        </p:spPr>
        <p:txBody>
          <a:bodyPr/>
          <a:lstStyle/>
          <a:p>
            <a:pPr eaLnBrk="1" hangingPunct="1"/>
            <a:r>
              <a:rPr lang="de-DE" altLang="de-DE" smtClean="0"/>
              <a:t>Fächer in der Einführungsphase E1 und E2</a:t>
            </a:r>
          </a:p>
        </p:txBody>
      </p:sp>
      <p:graphicFrame>
        <p:nvGraphicFramePr>
          <p:cNvPr id="336964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260354"/>
              </p:ext>
            </p:extLst>
          </p:nvPr>
        </p:nvGraphicFramePr>
        <p:xfrm>
          <a:off x="457200" y="990600"/>
          <a:ext cx="8075613" cy="5291186"/>
        </p:xfrm>
        <a:graphic>
          <a:graphicData uri="http://schemas.openxmlformats.org/drawingml/2006/table">
            <a:tbl>
              <a:tblPr/>
              <a:tblGrid>
                <a:gridCol w="1017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5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02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87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II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Aufgabenfeld III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223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Pflicht-Fächer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Deutsch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Englisch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Französisch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Spanisch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Kunst</a:t>
                      </a:r>
                      <a:b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oder</a:t>
                      </a:r>
                      <a:b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Musik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3+</a:t>
                      </a:r>
                      <a:r>
                        <a:rPr kumimoji="0" lang="de-DE" alt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3+</a:t>
                      </a:r>
                      <a:r>
                        <a:rPr kumimoji="0" lang="de-DE" alt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3+</a:t>
                      </a:r>
                      <a:r>
                        <a:rPr kumimoji="0" lang="de-DE" alt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Politik und Wirtschaft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Religion oder Ethik 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  <a:defRPr/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Mathematik  4+</a:t>
                      </a:r>
                      <a:r>
                        <a:rPr kumimoji="0" lang="de-DE" alt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Physik        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Chemie      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Biologie       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 h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41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Gesamt-stunden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 gridSpan="6">
                  <a:txBody>
                    <a:bodyPr/>
                    <a:lstStyle>
                      <a:lvl1pPr algn="l" defTabSz="9715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645795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defTabSz="9715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645795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defTabSz="9715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defTabSz="9715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defTabSz="9715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defTabSz="9715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645795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71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6457950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 Stunden Pflichtunterricht</a:t>
                      </a:r>
                    </a:p>
                    <a:p>
                      <a:pPr marL="0" marR="0" lvl="0" indent="0" algn="l" defTabSz="971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6457950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</a:t>
                      </a:r>
                      <a:r>
                        <a:rPr kumimoji="0" lang="de-DE" alt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+1 Stunden weiterer versetzungswirksamer Pflichtunterricht </a:t>
                      </a:r>
                    </a:p>
                    <a:p>
                      <a:pPr marL="0" marR="0" lvl="0" indent="0" algn="l" defTabSz="97155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6457950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205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Wahl-Pflicht-Fächer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komde</a:t>
                      </a: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komen</a:t>
                      </a: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Erdkunde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Geschichte bilingual </a:t>
                      </a:r>
                      <a:r>
                        <a:rPr kumimoji="0" lang="de-DE" altLang="de-DE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(englisch)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25146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25146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2514600" algn="l"/>
                        </a:tabLst>
                      </a:pPr>
                      <a:r>
                        <a:rPr kumimoji="0" lang="de-DE" alt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komma</a:t>
                      </a: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Informatik	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tabLst>
                          <a:tab pos="1439863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tabLst>
                          <a:tab pos="1439863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>
                          <a:tab pos="1439863" algn="l"/>
                        </a:tabLst>
                      </a:pPr>
                      <a:r>
                        <a:rPr kumimoji="0" lang="de-DE" alt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/>
              <a:t>Folie </a:t>
            </a:r>
            <a:fld id="{635B1B39-B194-4C62-9E22-AE9326C0B6D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de-DE" altLang="de-DE" sz="1200"/>
          </a:p>
        </p:txBody>
      </p:sp>
      <p:sp>
        <p:nvSpPr>
          <p:cNvPr id="9219" name="Datumsplatzhalt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C2A1EA-E894-4FB7-9A3A-349270E687DD}" type="datetime1">
              <a:rPr lang="de-DE" altLang="de-DE" sz="1200"/>
              <a:pPr>
                <a:spcBef>
                  <a:spcPct val="0"/>
                </a:spcBef>
                <a:buClrTx/>
                <a:buSzTx/>
                <a:buFontTx/>
                <a:buNone/>
              </a:pPr>
              <a:t>01.02.2021</a:t>
            </a:fld>
            <a:endParaRPr lang="de-DE" altLang="de-DE" sz="1200"/>
          </a:p>
        </p:txBody>
      </p:sp>
      <p:sp>
        <p:nvSpPr>
          <p:cNvPr id="9220" name="Fußzeilenplatzhalter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1200" dirty="0"/>
              <a:t>OAVO Sarah </a:t>
            </a:r>
            <a:r>
              <a:rPr lang="de-DE" altLang="de-DE" sz="1200" dirty="0" err="1"/>
              <a:t>Hoeller</a:t>
            </a:r>
            <a:endParaRPr lang="de-DE" altLang="de-DE" sz="1200" dirty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Fremdsprachenregelung AvH</a:t>
            </a:r>
          </a:p>
        </p:txBody>
      </p:sp>
      <p:graphicFrame>
        <p:nvGraphicFramePr>
          <p:cNvPr id="341210" name="Group 2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005837"/>
              </p:ext>
            </p:extLst>
          </p:nvPr>
        </p:nvGraphicFramePr>
        <p:xfrm>
          <a:off x="431800" y="1133475"/>
          <a:ext cx="8066088" cy="4475172"/>
        </p:xfrm>
        <a:graphic>
          <a:graphicData uri="http://schemas.openxmlformats.org/drawingml/2006/table">
            <a:tbl>
              <a:tblPr/>
              <a:tblGrid>
                <a:gridCol w="1598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9687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6" marB="45726"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E1/E2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Q1/Q2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Q3/Q4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Gymnasiast 1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43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2D05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rgbClr val="66FF66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rgbClr val="66FF66">
                          <a:alpha val="50195"/>
                        </a:srgb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Realschüler 1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67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rgbClr val="FFFF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rgbClr val="FFFF00">
                          <a:alpha val="50195"/>
                        </a:srgb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1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Realschüler 2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SP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Gymnasiast 2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77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28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FS  SP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28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 FS  EN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Gymnasiast 3 (in Planung)</a:t>
                      </a: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 hMerge="1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28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FS  FR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80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FS  SP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 NW</a:t>
                      </a:r>
                      <a:endParaRPr kumimoji="0" lang="de-DE" altLang="de-DE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Vert">
                      <a:fgClr>
                        <a:srgbClr val="FFCC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de-DE" altLang="de-DE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pattFill prst="dkHorz">
                      <a:fgClr>
                        <a:srgbClr val="FFCCFF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„Fachabitur“ (SFHS) nach Q2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1600" b="1" dirty="0"/>
              <a:t>s</a:t>
            </a:r>
            <a:r>
              <a:rPr lang="de-DE" sz="1600" b="1" dirty="0" smtClean="0"/>
              <a:t>chulische Voraussetzungen: </a:t>
            </a:r>
            <a:br>
              <a:rPr lang="de-DE" sz="1600" b="1" dirty="0" smtClean="0"/>
            </a:br>
            <a:r>
              <a:rPr lang="de-DE" sz="1400" dirty="0" smtClean="0"/>
              <a:t>-</a:t>
            </a:r>
            <a:r>
              <a:rPr lang="de-DE" sz="1600" dirty="0" smtClean="0"/>
              <a:t> </a:t>
            </a:r>
            <a:r>
              <a:rPr lang="de-DE" sz="1400" dirty="0" smtClean="0"/>
              <a:t>in 11 Grundkursen mindestens 55 Punkte einfach</a:t>
            </a:r>
            <a:r>
              <a:rPr lang="de-DE" sz="1400" smtClean="0"/>
              <a:t>, davon </a:t>
            </a:r>
            <a:r>
              <a:rPr lang="de-DE" sz="1400" dirty="0" smtClean="0"/>
              <a:t>mindestens 7 Kurse mit jeweils 05 Punkten</a:t>
            </a:r>
          </a:p>
          <a:p>
            <a:pPr marL="0" indent="0">
              <a:buNone/>
            </a:pPr>
            <a:r>
              <a:rPr lang="de-DE" sz="1400" dirty="0" smtClean="0"/>
              <a:t>- in beiden Leistungskursen (2x2=4 Kurse) mindestens 40 Punkte in zweifacher Wertung, wobei</a:t>
            </a:r>
            <a:br>
              <a:rPr lang="de-DE" sz="1400" dirty="0" smtClean="0"/>
            </a:br>
            <a:r>
              <a:rPr lang="de-DE" sz="1400" dirty="0" smtClean="0"/>
              <a:t>   mindestens zwei Kurse mit 05 Punkten (einfache Wertung) abgeschlossen sein müssen</a:t>
            </a:r>
          </a:p>
          <a:p>
            <a:pPr marL="0" indent="0">
              <a:buNone/>
            </a:pPr>
            <a:r>
              <a:rPr lang="de-DE" sz="1400" dirty="0" smtClean="0"/>
              <a:t>- Welche Kurse müssen eingebracht werden? </a:t>
            </a:r>
            <a:br>
              <a:rPr lang="de-DE" sz="1400" dirty="0" smtClean="0"/>
            </a:br>
            <a:r>
              <a:rPr lang="de-DE" sz="1400" dirty="0" smtClean="0"/>
              <a:t>   2 Deutsch, 2 Englisch, 2 Politik und Wirtschaft </a:t>
            </a:r>
            <a:r>
              <a:rPr lang="de-DE" sz="1400" i="1" dirty="0" smtClean="0"/>
              <a:t>oder</a:t>
            </a:r>
            <a:r>
              <a:rPr lang="de-DE" sz="1400" dirty="0" smtClean="0"/>
              <a:t> Geschichte, 2 Mathematik, 2 Biologie </a:t>
            </a:r>
            <a:r>
              <a:rPr lang="de-DE" sz="1400" i="1" dirty="0" smtClean="0"/>
              <a:t>oder</a:t>
            </a:r>
            <a:r>
              <a:rPr lang="de-DE" sz="1400" dirty="0" smtClean="0"/>
              <a:t> </a:t>
            </a:r>
            <a:br>
              <a:rPr lang="de-DE" sz="1400" dirty="0" smtClean="0"/>
            </a:br>
            <a:r>
              <a:rPr lang="de-DE" sz="1400" dirty="0" smtClean="0"/>
              <a:t>   Chemie </a:t>
            </a:r>
            <a:r>
              <a:rPr lang="de-DE" sz="1400" i="1" dirty="0" smtClean="0"/>
              <a:t>oder</a:t>
            </a:r>
            <a:r>
              <a:rPr lang="de-DE" sz="1400" dirty="0" smtClean="0"/>
              <a:t> Physik; aus anderen Kursen (Sport, Ethik, …) können höchstens je 2 Kurse eingebracht </a:t>
            </a:r>
            <a:br>
              <a:rPr lang="de-DE" sz="1400" dirty="0" smtClean="0"/>
            </a:br>
            <a:r>
              <a:rPr lang="de-DE" sz="1400" dirty="0" smtClean="0"/>
              <a:t>   werden</a:t>
            </a:r>
          </a:p>
          <a:p>
            <a:pPr marL="0" indent="0">
              <a:buNone/>
            </a:pPr>
            <a:r>
              <a:rPr lang="de-DE" sz="1400" dirty="0" smtClean="0"/>
              <a:t/>
            </a:r>
            <a:br>
              <a:rPr lang="de-DE" sz="1400" dirty="0" smtClean="0"/>
            </a:br>
            <a:endParaRPr lang="de-DE" sz="1400" dirty="0" smtClean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r>
              <a:rPr lang="de-DE" sz="1600" b="1" dirty="0"/>
              <a:t>b</a:t>
            </a:r>
            <a:r>
              <a:rPr lang="de-DE" sz="1600" b="1" dirty="0" smtClean="0"/>
              <a:t>erufliche Voraussetzungen: </a:t>
            </a:r>
          </a:p>
          <a:p>
            <a:pPr marL="0" indent="0">
              <a:buNone/>
            </a:pPr>
            <a:r>
              <a:rPr lang="de-DE" sz="1400" dirty="0" smtClean="0"/>
              <a:t>- freiwilliges soziales Jahr </a:t>
            </a:r>
            <a:r>
              <a:rPr lang="de-DE" sz="1400" i="1" dirty="0" smtClean="0"/>
              <a:t>oder</a:t>
            </a:r>
          </a:p>
          <a:p>
            <a:pPr marL="0" indent="0">
              <a:buNone/>
            </a:pPr>
            <a:r>
              <a:rPr lang="de-DE" sz="1400" dirty="0" smtClean="0"/>
              <a:t>- einjähriges gelenktes Berufspraktikum </a:t>
            </a:r>
            <a:r>
              <a:rPr lang="de-DE" sz="1400" i="1" dirty="0" smtClean="0"/>
              <a:t>oder</a:t>
            </a:r>
          </a:p>
          <a:p>
            <a:pPr marL="0" indent="0">
              <a:buNone/>
            </a:pPr>
            <a:r>
              <a:rPr lang="de-DE" sz="1400" dirty="0" smtClean="0"/>
              <a:t>- Ausbildung (i.d.R. drei Jahre)</a:t>
            </a:r>
          </a:p>
          <a:p>
            <a:pPr marL="0" indent="0">
              <a:buNone/>
            </a:pPr>
            <a:endParaRPr lang="de-DE" sz="1400" dirty="0" smtClean="0"/>
          </a:p>
          <a:p>
            <a:pPr marL="0" indent="0">
              <a:buNone/>
            </a:pPr>
            <a:r>
              <a:rPr lang="de-DE" sz="1400" dirty="0" smtClean="0">
                <a:sym typeface="Wingdings" panose="05000000000000000000" pitchFamily="2" charset="2"/>
              </a:rPr>
              <a:t> </a:t>
            </a:r>
            <a:r>
              <a:rPr lang="de-DE" sz="1400" dirty="0">
                <a:sym typeface="Wingdings" panose="05000000000000000000" pitchFamily="2" charset="2"/>
              </a:rPr>
              <a:t>n</a:t>
            </a:r>
            <a:r>
              <a:rPr lang="de-DE" sz="1400" dirty="0" smtClean="0">
                <a:sym typeface="Wingdings" panose="05000000000000000000" pitchFamily="2" charset="2"/>
              </a:rPr>
              <a:t>ach Vorlage aller Unterlagen stellt die Studienleitung das </a:t>
            </a:r>
            <a:r>
              <a:rPr lang="de-DE" sz="1400" b="1" dirty="0" smtClean="0">
                <a:sym typeface="Wingdings" panose="05000000000000000000" pitchFamily="2" charset="2"/>
              </a:rPr>
              <a:t>Zeugnis der Fachhochschulreife</a:t>
            </a:r>
            <a:r>
              <a:rPr lang="de-DE" sz="1400" dirty="0" smtClean="0">
                <a:sym typeface="Wingdings" panose="05000000000000000000" pitchFamily="2" charset="2"/>
              </a:rPr>
              <a:t> aus</a:t>
            </a:r>
            <a:r>
              <a:rPr lang="de-DE" sz="1400" dirty="0"/>
              <a:t>	</a:t>
            </a:r>
            <a:r>
              <a:rPr lang="de-DE" sz="1400" dirty="0" smtClean="0"/>
              <a:t>		</a:t>
            </a:r>
            <a:endParaRPr lang="de-DE" sz="14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Folie </a:t>
            </a:r>
            <a:fld id="{110EAF6F-1CDD-4054-8E56-5F14A05A33A2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2169E277-4B09-4A07-A745-4DBA436811E5}" type="datetime1">
              <a:rPr lang="de-DE" altLang="de-DE" smtClean="0"/>
              <a:pPr>
                <a:defRPr/>
              </a:pPr>
              <a:t>01.02.2021</a:t>
            </a:fld>
            <a:endParaRPr lang="de-DE" alt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OAVO Sarah </a:t>
            </a:r>
            <a:r>
              <a:rPr lang="de-DE" dirty="0" err="1" smtClean="0"/>
              <a:t>Hoeller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9832790"/>
      </p:ext>
    </p:extLst>
  </p:cSld>
  <p:clrMapOvr>
    <a:masterClrMapping/>
  </p:clrMapOvr>
</p:sld>
</file>

<file path=ppt/theme/theme1.xml><?xml version="1.0" encoding="utf-8"?>
<a:theme xmlns:a="http://schemas.openxmlformats.org/drawingml/2006/main" name="Übergänge">
  <a:themeElements>
    <a:clrScheme name="Übergäng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Übergän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1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1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Übergäng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1844</Words>
  <Application>Microsoft Office PowerPoint</Application>
  <PresentationFormat>Bildschirmpräsentation (4:3)</PresentationFormat>
  <Paragraphs>780</Paragraphs>
  <Slides>31</Slides>
  <Notes>28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40" baseType="lpstr">
      <vt:lpstr>ＭＳ Ｐゴシック</vt:lpstr>
      <vt:lpstr>Arial</vt:lpstr>
      <vt:lpstr>Cambria Math</vt:lpstr>
      <vt:lpstr>Garamond</vt:lpstr>
      <vt:lpstr>Symbol</vt:lpstr>
      <vt:lpstr>Tahoma</vt:lpstr>
      <vt:lpstr>Times New Roman</vt:lpstr>
      <vt:lpstr>Wingdings</vt:lpstr>
      <vt:lpstr>Übergänge</vt:lpstr>
      <vt:lpstr>Oberstufen und Abiturverordnung OAVO (vom 20.7.2009, zuletzt geändert am 01.08.2019)  </vt:lpstr>
      <vt:lpstr>Übersicht</vt:lpstr>
      <vt:lpstr>Aufnahme in die GO</vt:lpstr>
      <vt:lpstr>Oberstufeneignung AvH für RealschülerInnen</vt:lpstr>
      <vt:lpstr>Aufnahmeverfahren</vt:lpstr>
      <vt:lpstr>Zeitplan gymnasiale Oberstufe </vt:lpstr>
      <vt:lpstr>Fächer in der Einführungsphase E1 und E2</vt:lpstr>
      <vt:lpstr>Fremdsprachenregelung AvH</vt:lpstr>
      <vt:lpstr>„Fachabitur“ (SFHS) nach Q2</vt:lpstr>
      <vt:lpstr>Unterrichtsversäumnisse</vt:lpstr>
      <vt:lpstr>Punkte und Noten</vt:lpstr>
      <vt:lpstr>Mittlerer Abschluss (Realschulabschluss)</vt:lpstr>
      <vt:lpstr>Zulassungsbedingungen zur Qualifikationsphase</vt:lpstr>
      <vt:lpstr>Mit Ausgleich versetzt</vt:lpstr>
      <vt:lpstr>Keine Zulassung (1)</vt:lpstr>
      <vt:lpstr>Keine Zulassung (2)</vt:lpstr>
      <vt:lpstr>Keine Zulassung (3)</vt:lpstr>
      <vt:lpstr>Fächer in der Qualifikationsphase</vt:lpstr>
      <vt:lpstr>Belegungsplan Realschüler (Qualifikationsphase)</vt:lpstr>
      <vt:lpstr>Belegungsplan Gymnasialschüler (Qualifikationsphase)</vt:lpstr>
      <vt:lpstr>Freiwillige Wiederholungen</vt:lpstr>
      <vt:lpstr>Leistungsfächer in der Qualifikationsphase</vt:lpstr>
      <vt:lpstr>Prüfungsfächer in der Abiturprüfung</vt:lpstr>
      <vt:lpstr>Das Abitur </vt:lpstr>
      <vt:lpstr>Zulassungsvoraussetzungen</vt:lpstr>
      <vt:lpstr>Abiturprüfung</vt:lpstr>
      <vt:lpstr>mündliche Zusatzprüfungen</vt:lpstr>
      <vt:lpstr>Besondere fächerübergreifende Projekte</vt:lpstr>
      <vt:lpstr>Verweildauer in der GO</vt:lpstr>
      <vt:lpstr>Geh ich oder bleib ich? 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Alexander-von-Humboldt-Schule</dc:creator>
  <cp:lastModifiedBy>Sarah Hoeller</cp:lastModifiedBy>
  <cp:revision>403</cp:revision>
  <cp:lastPrinted>2001-12-11T15:54:30Z</cp:lastPrinted>
  <dcterms:created xsi:type="dcterms:W3CDTF">2001-12-11T08:10:25Z</dcterms:created>
  <dcterms:modified xsi:type="dcterms:W3CDTF">2021-02-01T09:09:43Z</dcterms:modified>
</cp:coreProperties>
</file>